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2" r:id="rId1"/>
  </p:sldMasterIdLst>
  <p:notesMasterIdLst>
    <p:notesMasterId r:id="rId59"/>
  </p:notesMasterIdLst>
  <p:sldIdLst>
    <p:sldId id="256" r:id="rId2"/>
    <p:sldId id="400" r:id="rId3"/>
    <p:sldId id="399" r:id="rId4"/>
    <p:sldId id="403" r:id="rId5"/>
    <p:sldId id="348" r:id="rId6"/>
    <p:sldId id="349" r:id="rId7"/>
    <p:sldId id="357" r:id="rId8"/>
    <p:sldId id="358" r:id="rId9"/>
    <p:sldId id="347" r:id="rId10"/>
    <p:sldId id="359" r:id="rId11"/>
    <p:sldId id="360" r:id="rId12"/>
    <p:sldId id="361" r:id="rId13"/>
    <p:sldId id="329" r:id="rId14"/>
    <p:sldId id="363" r:id="rId15"/>
    <p:sldId id="364" r:id="rId16"/>
    <p:sldId id="332" r:id="rId17"/>
    <p:sldId id="365" r:id="rId18"/>
    <p:sldId id="369" r:id="rId19"/>
    <p:sldId id="404" r:id="rId20"/>
    <p:sldId id="405" r:id="rId21"/>
    <p:sldId id="406" r:id="rId22"/>
    <p:sldId id="408" r:id="rId23"/>
    <p:sldId id="407" r:id="rId24"/>
    <p:sldId id="423" r:id="rId25"/>
    <p:sldId id="409" r:id="rId26"/>
    <p:sldId id="375" r:id="rId27"/>
    <p:sldId id="355" r:id="rId28"/>
    <p:sldId id="362" r:id="rId29"/>
    <p:sldId id="410" r:id="rId30"/>
    <p:sldId id="411" r:id="rId31"/>
    <p:sldId id="351" r:id="rId32"/>
    <p:sldId id="412" r:id="rId33"/>
    <p:sldId id="352" r:id="rId34"/>
    <p:sldId id="413" r:id="rId35"/>
    <p:sldId id="350" r:id="rId36"/>
    <p:sldId id="330" r:id="rId37"/>
    <p:sldId id="366" r:id="rId38"/>
    <p:sldId id="353" r:id="rId39"/>
    <p:sldId id="261" r:id="rId40"/>
    <p:sldId id="414" r:id="rId41"/>
    <p:sldId id="367" r:id="rId42"/>
    <p:sldId id="354" r:id="rId43"/>
    <p:sldId id="385" r:id="rId44"/>
    <p:sldId id="382" r:id="rId45"/>
    <p:sldId id="368" r:id="rId46"/>
    <p:sldId id="415" r:id="rId47"/>
    <p:sldId id="416" r:id="rId48"/>
    <p:sldId id="371" r:id="rId49"/>
    <p:sldId id="331" r:id="rId50"/>
    <p:sldId id="417" r:id="rId51"/>
    <p:sldId id="418" r:id="rId52"/>
    <p:sldId id="419" r:id="rId53"/>
    <p:sldId id="372" r:id="rId54"/>
    <p:sldId id="339" r:id="rId55"/>
    <p:sldId id="420" r:id="rId56"/>
    <p:sldId id="421" r:id="rId57"/>
    <p:sldId id="422" r:id="rId58"/>
  </p:sldIdLst>
  <p:sldSz cx="12192000" cy="6858000"/>
  <p:notesSz cx="6797675" cy="9928225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866375F2-88DD-437C-BAA4-1209B5C42EEB}">
          <p14:sldIdLst>
            <p14:sldId id="256"/>
            <p14:sldId id="400"/>
            <p14:sldId id="399"/>
            <p14:sldId id="403"/>
            <p14:sldId id="348"/>
            <p14:sldId id="349"/>
            <p14:sldId id="357"/>
            <p14:sldId id="358"/>
            <p14:sldId id="347"/>
            <p14:sldId id="359"/>
            <p14:sldId id="360"/>
            <p14:sldId id="361"/>
            <p14:sldId id="329"/>
            <p14:sldId id="363"/>
            <p14:sldId id="364"/>
            <p14:sldId id="332"/>
            <p14:sldId id="365"/>
            <p14:sldId id="369"/>
            <p14:sldId id="404"/>
            <p14:sldId id="405"/>
            <p14:sldId id="406"/>
            <p14:sldId id="408"/>
            <p14:sldId id="407"/>
            <p14:sldId id="423"/>
            <p14:sldId id="409"/>
            <p14:sldId id="375"/>
            <p14:sldId id="355"/>
            <p14:sldId id="362"/>
            <p14:sldId id="410"/>
            <p14:sldId id="411"/>
            <p14:sldId id="351"/>
            <p14:sldId id="412"/>
            <p14:sldId id="352"/>
            <p14:sldId id="413"/>
            <p14:sldId id="350"/>
            <p14:sldId id="330"/>
            <p14:sldId id="366"/>
            <p14:sldId id="353"/>
            <p14:sldId id="261"/>
            <p14:sldId id="414"/>
            <p14:sldId id="367"/>
            <p14:sldId id="354"/>
            <p14:sldId id="385"/>
            <p14:sldId id="382"/>
            <p14:sldId id="368"/>
            <p14:sldId id="415"/>
            <p14:sldId id="416"/>
            <p14:sldId id="371"/>
            <p14:sldId id="331"/>
            <p14:sldId id="417"/>
            <p14:sldId id="418"/>
            <p14:sldId id="419"/>
            <p14:sldId id="372"/>
            <p14:sldId id="339"/>
            <p14:sldId id="420"/>
            <p14:sldId id="421"/>
            <p14:sldId id="42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58971"/>
    <a:srgbClr val="007E39"/>
    <a:srgbClr val="0083EF"/>
    <a:srgbClr val="BCEBDF"/>
    <a:srgbClr val="CCFFFF"/>
    <a:srgbClr val="EBFFFF"/>
    <a:srgbClr val="339933"/>
    <a:srgbClr val="F8F8F8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890" autoAdjust="0"/>
    <p:restoredTop sz="94625" autoAdjust="0"/>
  </p:normalViewPr>
  <p:slideViewPr>
    <p:cSldViewPr>
      <p:cViewPr varScale="1">
        <p:scale>
          <a:sx n="102" d="100"/>
          <a:sy n="102" d="100"/>
        </p:scale>
        <p:origin x="588" y="7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5" d="100"/>
          <a:sy n="65" d="100"/>
        </p:scale>
        <p:origin x="2232" y="72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D9897E-559B-4802-87FD-BDDBC21CBABC}" type="datetimeFigureOut">
              <a:rPr lang="ko-KR" altLang="en-US" smtClean="0"/>
              <a:t>2022-09-25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7AADCE-4523-43FE-B0A8-90B87F2F6B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54131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16634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67760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microsoft.com/office/2007/relationships/hdphoto" Target="../media/hdphoto3.wdp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A7EA2AE4-D91D-43D2-A66A-1BD4DAD5C19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8000"/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0" y="8469"/>
            <a:ext cx="7191166" cy="6841061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5E9B4FC-7EAE-4FF6-A84D-CA1427625F8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ement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0704512" y="5085184"/>
            <a:ext cx="1152128" cy="1123356"/>
          </a:xfrm>
          <a:prstGeom prst="ellipse">
            <a:avLst/>
          </a:prstGeom>
          <a:ln w="9525" cap="rnd"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3B198E8-9810-4379-95E0-0362925230B3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5015880" y="620688"/>
            <a:ext cx="1658156" cy="1836043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128000" y="6248401"/>
            <a:ext cx="35560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812801" y="6248207"/>
            <a:ext cx="7228111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-11633" y="1036860"/>
            <a:ext cx="711200" cy="244476"/>
          </a:xfrm>
          <a:prstGeom prst="rect">
            <a:avLst/>
          </a:prstGeom>
        </p:spPr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37600" y="609601"/>
            <a:ext cx="2743200" cy="5516563"/>
          </a:xfrm>
        </p:spPr>
        <p:txBody>
          <a:bodyPr vert="eaVert"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609600"/>
            <a:ext cx="7416800" cy="5516564"/>
          </a:xfrm>
        </p:spPr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737600" y="6248403"/>
            <a:ext cx="29464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609602" y="6248208"/>
            <a:ext cx="7431311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직사각형 6"/>
          <p:cNvSpPr/>
          <p:nvPr/>
        </p:nvSpPr>
        <p:spPr bwMode="white">
          <a:xfrm>
            <a:off x="8128424" y="0"/>
            <a:ext cx="42672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8" name="직사각형 7"/>
          <p:cNvSpPr/>
          <p:nvPr/>
        </p:nvSpPr>
        <p:spPr>
          <a:xfrm>
            <a:off x="8189384" y="609600"/>
            <a:ext cx="3048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9" name="직사각형 8"/>
          <p:cNvSpPr/>
          <p:nvPr/>
        </p:nvSpPr>
        <p:spPr>
          <a:xfrm>
            <a:off x="8189384" y="0"/>
            <a:ext cx="3048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 rot="5400000">
            <a:off x="8075084" y="103716"/>
            <a:ext cx="533400" cy="325968"/>
          </a:xfrm>
          <a:prstGeom prst="rect">
            <a:avLst/>
          </a:prstGeom>
        </p:spPr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 userDrawn="1"/>
        </p:nvSpPr>
        <p:spPr>
          <a:xfrm>
            <a:off x="430743" y="404814"/>
            <a:ext cx="11330516" cy="6048375"/>
          </a:xfrm>
          <a:prstGeom prst="roundRect">
            <a:avLst>
              <a:gd name="adj" fmla="val 5013"/>
            </a:avLst>
          </a:prstGeom>
          <a:solidFill>
            <a:schemeClr val="tx2">
              <a:alpha val="84706"/>
            </a:schemeClr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800" dirty="0">
              <a:solidFill>
                <a:srgbClr val="FF9999"/>
              </a:solidFill>
            </a:endParaRPr>
          </a:p>
        </p:txBody>
      </p:sp>
      <p:sp>
        <p:nvSpPr>
          <p:cNvPr id="7" name="텍스트 개체 틀 6"/>
          <p:cNvSpPr>
            <a:spLocks noGrp="1"/>
          </p:cNvSpPr>
          <p:nvPr userDrawn="1"/>
        </p:nvSpPr>
        <p:spPr bwMode="auto">
          <a:xfrm>
            <a:off x="958802" y="3412605"/>
            <a:ext cx="10273141" cy="938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8" name="텍스트 개체 틀 6"/>
          <p:cNvSpPr>
            <a:spLocks noGrp="1"/>
          </p:cNvSpPr>
          <p:nvPr userDrawn="1"/>
        </p:nvSpPr>
        <p:spPr bwMode="auto">
          <a:xfrm>
            <a:off x="958802" y="2348881"/>
            <a:ext cx="10273141" cy="938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9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959430" y="3412605"/>
            <a:ext cx="10273141" cy="93893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FontTx/>
              <a:buNone/>
              <a:defRPr sz="48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10" name="텍스트 개체 틀 6"/>
          <p:cNvSpPr>
            <a:spLocks noGrp="1"/>
          </p:cNvSpPr>
          <p:nvPr>
            <p:ph type="body" sz="quarter" idx="14"/>
          </p:nvPr>
        </p:nvSpPr>
        <p:spPr>
          <a:xfrm>
            <a:off x="959430" y="2348881"/>
            <a:ext cx="10273141" cy="93893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FontTx/>
              <a:buNone/>
              <a:defRPr sz="54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715976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섹션 목차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19403" y="184745"/>
            <a:ext cx="9121013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2832992" y="908051"/>
            <a:ext cx="3119669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5952662" y="908051"/>
            <a:ext cx="3119669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>
            <a:off x="9072331" y="908051"/>
            <a:ext cx="3119669" cy="0"/>
          </a:xfrm>
          <a:prstGeom prst="line">
            <a:avLst/>
          </a:prstGeom>
          <a:ln w="7620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 userDrawn="1"/>
        </p:nvCxnSpPr>
        <p:spPr>
          <a:xfrm>
            <a:off x="0" y="908051"/>
            <a:ext cx="3119669" cy="0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내용 개체 틀 2"/>
          <p:cNvSpPr>
            <a:spLocks noGrp="1"/>
          </p:cNvSpPr>
          <p:nvPr>
            <p:ph idx="10"/>
          </p:nvPr>
        </p:nvSpPr>
        <p:spPr>
          <a:xfrm>
            <a:off x="719403" y="1196752"/>
            <a:ext cx="10945216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Font typeface="Wingdings" pitchFamily="2" charset="2"/>
              <a:buChar char="n"/>
              <a:defRPr sz="1600" b="1">
                <a:latin typeface="+mn-ea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/>
            </a:lvl3pPr>
            <a:lvl4pPr marL="809625" indent="-180975">
              <a:spcAft>
                <a:spcPts val="300"/>
              </a:spcAft>
              <a:buSzPct val="96000"/>
              <a:defRPr sz="1100"/>
            </a:lvl4pPr>
            <a:lvl5pPr marL="990600" indent="-180975">
              <a:defRPr sz="11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8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9162535" y="633163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3A01160-D8F5-4E02-A012-150AA5964FF6}" type="slidenum">
              <a:rPr lang="ko-KR" altLang="en-US" smtClean="0"/>
              <a:pPr/>
              <a:t>‹#›</a:t>
            </a:fld>
            <a:r>
              <a:rPr lang="ko-KR" altLang="en-US" dirty="0"/>
              <a:t> </a:t>
            </a:r>
            <a:r>
              <a:rPr lang="en-US" altLang="ko-KR" dirty="0"/>
              <a:t>/ 30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461820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5"/>
          <p:cNvSpPr txBox="1">
            <a:spLocks/>
          </p:cNvSpPr>
          <p:nvPr userDrawn="1"/>
        </p:nvSpPr>
        <p:spPr>
          <a:xfrm>
            <a:off x="11516499" y="6423569"/>
            <a:ext cx="440469" cy="288888"/>
          </a:xfrm>
          <a:prstGeom prst="rect">
            <a:avLst/>
          </a:prstGeom>
        </p:spPr>
        <p:txBody>
          <a:bodyPr vert="horz" lIns="94600" tIns="47300" rIns="94600" bIns="47300" rtlCol="0" anchor="ctr"/>
          <a:lstStyle>
            <a:lvl1pPr algn="l">
              <a:defRPr lang="ko-KR" altLang="en-US" sz="1000" b="1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ctr" defTabSz="945947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DB1A714-22B6-415B-B621-748EF96EC691}" type="slidenum">
              <a:rPr kumimoji="0" lang="en-US" altLang="ko-KR" sz="1270" b="1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pPr marL="0" marR="0" lvl="0" indent="0" algn="ctr" defTabSz="945947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en-US" sz="127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2CB4EF-5AAA-4224-A02E-6D17BF2438E5}"/>
              </a:ext>
            </a:extLst>
          </p:cNvPr>
          <p:cNvSpPr txBox="1"/>
          <p:nvPr userDrawn="1"/>
        </p:nvSpPr>
        <p:spPr>
          <a:xfrm>
            <a:off x="1720417" y="1404371"/>
            <a:ext cx="8881780" cy="6226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10976" indent="-310976">
              <a:buFont typeface="Wingdings" panose="05000000000000000000" pitchFamily="2" charset="2"/>
              <a:buChar char="§"/>
            </a:pPr>
            <a:endParaRPr lang="en-US" altLang="ko-KR" sz="1814" dirty="0"/>
          </a:p>
          <a:p>
            <a:pPr marL="783950" lvl="1" indent="-310976">
              <a:buFont typeface="Wingdings" panose="05000000000000000000" pitchFamily="2" charset="2"/>
              <a:buChar char="§"/>
            </a:pPr>
            <a:endParaRPr lang="ko-KR" altLang="en-US" sz="1632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CD370973-2153-4AA1-BD05-D0D55B4027A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112261" y="881886"/>
            <a:ext cx="9077770" cy="3233225"/>
          </a:xfrm>
        </p:spPr>
        <p:txBody>
          <a:bodyPr/>
          <a:lstStyle>
            <a:lvl1pPr marL="354730" indent="-354730">
              <a:lnSpc>
                <a:spcPts val="2539"/>
              </a:lnSpc>
              <a:spcAft>
                <a:spcPts val="544"/>
              </a:spcAft>
              <a:buFont typeface="Wingdings" panose="05000000000000000000" pitchFamily="2" charset="2"/>
              <a:buChar char="§"/>
              <a:defRPr sz="1995" b="1"/>
            </a:lvl1pPr>
            <a:lvl2pPr marL="768582" indent="-295609">
              <a:lnSpc>
                <a:spcPts val="2539"/>
              </a:lnSpc>
              <a:spcAft>
                <a:spcPts val="544"/>
              </a:spcAft>
              <a:buClr>
                <a:schemeClr val="bg2">
                  <a:lumMod val="25000"/>
                </a:schemeClr>
              </a:buClr>
              <a:buSzPct val="80000"/>
              <a:buFont typeface="Wingdings" panose="05000000000000000000" pitchFamily="2" charset="2"/>
              <a:buChar char="§"/>
              <a:defRPr sz="1814"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>
              <a:lnSpc>
                <a:spcPct val="100000"/>
              </a:lnSpc>
              <a:spcAft>
                <a:spcPts val="544"/>
              </a:spcAft>
              <a:defRPr sz="1632"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>
              <a:lnSpc>
                <a:spcPct val="100000"/>
              </a:lnSpc>
              <a:spcAft>
                <a:spcPts val="544"/>
              </a:spcAft>
              <a:defRPr sz="1632"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>
              <a:lnSpc>
                <a:spcPct val="100000"/>
              </a:lnSpc>
              <a:spcAft>
                <a:spcPts val="544"/>
              </a:spcAft>
              <a:defRPr sz="1632">
                <a:latin typeface="굴림" panose="020B0600000101010101" pitchFamily="50" charset="-127"/>
                <a:ea typeface="굴림" panose="020B0600000101010101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12" name="제목 11">
            <a:extLst>
              <a:ext uri="{FF2B5EF4-FFF2-40B4-BE49-F238E27FC236}">
                <a16:creationId xmlns:a16="http://schemas.microsoft.com/office/drawing/2014/main" id="{0358AF03-5E36-40A3-BA01-FCB246BD3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026" y="163468"/>
            <a:ext cx="8881780" cy="472245"/>
          </a:xfrm>
        </p:spPr>
        <p:txBody>
          <a:bodyPr>
            <a:normAutofit/>
          </a:bodyPr>
          <a:lstStyle>
            <a:lvl1pPr algn="l">
              <a:defRPr sz="2902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9072772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03512" y="44624"/>
            <a:ext cx="6768752" cy="576064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kumimoji="0" lang="ko-KR" altLang="en-US" dirty="0"/>
              <a:t>마스터 제목 스타일 편집</a:t>
            </a:r>
            <a:endParaRPr kumimoji="0" 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sz="quarter" idx="1" hasCustomPrompt="1"/>
          </p:nvPr>
        </p:nvSpPr>
        <p:spPr>
          <a:xfrm>
            <a:off x="1487488" y="1052736"/>
            <a:ext cx="10153128" cy="5040560"/>
          </a:xfrm>
        </p:spPr>
        <p:txBody>
          <a:bodyPr vert="horz">
            <a:noAutofit/>
          </a:bodyPr>
          <a:lstStyle>
            <a:lvl1pPr>
              <a:spcAft>
                <a:spcPts val="600"/>
              </a:spcAft>
              <a:defRPr lang="ko-KR" altLang="en-US" sz="2000" b="1" dirty="0" smtClean="0"/>
            </a:lvl1pPr>
            <a:lvl2pPr>
              <a:spcAft>
                <a:spcPts val="600"/>
              </a:spcAft>
              <a:defRPr lang="ko-KR" altLang="en-US" sz="1800" dirty="0" smtClean="0"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>
              <a:lnSpc>
                <a:spcPts val="2600"/>
              </a:lnSpc>
              <a:defRPr lang="ko-KR" altLang="en-US" sz="1600" dirty="0" smtClean="0"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>
              <a:defRPr lang="ko-KR" altLang="en-US" sz="1400" dirty="0" smtClean="0">
                <a:latin typeface="휴먼편지체" pitchFamily="18" charset="-127"/>
                <a:ea typeface="휴먼편지체" pitchFamily="18" charset="-127"/>
              </a:defRPr>
            </a:lvl4pPr>
          </a:lstStyle>
          <a:p>
            <a:pPr lvl="0">
              <a:lnSpc>
                <a:spcPct val="150000"/>
              </a:lnSpc>
            </a:pPr>
            <a:r>
              <a:rPr lang="ko-KR" altLang="en-US" dirty="0"/>
              <a:t>마스터 텍스트 스타일을 편집합니다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둘째 수준</a:t>
            </a:r>
          </a:p>
          <a:p>
            <a:pPr lvl="2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</a:pPr>
            <a:r>
              <a:rPr lang="ko-KR" altLang="en-US" dirty="0"/>
              <a:t>셋째 수준</a:t>
            </a:r>
          </a:p>
          <a:p>
            <a:pPr lvl="3">
              <a:lnSpc>
                <a:spcPct val="150000"/>
              </a:lnSpc>
            </a:pPr>
            <a:r>
              <a:rPr lang="ko-KR" altLang="en-US" dirty="0"/>
              <a:t>넷째 수준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828801" y="2743200"/>
            <a:ext cx="9497484" cy="1673225"/>
          </a:xfrm>
        </p:spPr>
        <p:txBody>
          <a:bodyPr anchor="t"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 dirty="0"/>
              <a:t>마스터 텍스트 스타일을 편집합니다</a:t>
            </a:r>
          </a:p>
        </p:txBody>
      </p:sp>
      <p:sp>
        <p:nvSpPr>
          <p:cNvPr id="7" name="직사각형 6"/>
          <p:cNvSpPr/>
          <p:nvPr/>
        </p:nvSpPr>
        <p:spPr bwMode="white">
          <a:xfrm>
            <a:off x="0" y="1524000"/>
            <a:ext cx="12192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8" name="직사각형 7"/>
          <p:cNvSpPr/>
          <p:nvPr/>
        </p:nvSpPr>
        <p:spPr>
          <a:xfrm>
            <a:off x="0" y="1600200"/>
            <a:ext cx="1727200" cy="990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9" name="직사각형 8"/>
          <p:cNvSpPr/>
          <p:nvPr/>
        </p:nvSpPr>
        <p:spPr>
          <a:xfrm>
            <a:off x="1828800" y="1600200"/>
            <a:ext cx="10363200" cy="990600"/>
          </a:xfrm>
          <a:prstGeom prst="rect">
            <a:avLst/>
          </a:prstGeom>
          <a:solidFill>
            <a:srgbClr val="BCEBD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28800" y="1600200"/>
            <a:ext cx="10160000" cy="990600"/>
          </a:xfrm>
        </p:spPr>
        <p:txBody>
          <a:bodyPr>
            <a:normAutofit/>
          </a:bodyPr>
          <a:lstStyle>
            <a:lvl1pPr algn="l">
              <a:buNone/>
              <a:defRPr sz="3600" b="0" cap="none">
                <a:solidFill>
                  <a:schemeClr val="tx1"/>
                </a:solidFill>
              </a:defRPr>
            </a:lvl1pPr>
          </a:lstStyle>
          <a:p>
            <a:r>
              <a:rPr kumimoji="0" lang="ko-KR" altLang="en-US" dirty="0"/>
              <a:t>마스터 제목 스타일 편집</a:t>
            </a:r>
            <a:endParaRPr kumimoji="0" lang="en-US" dirty="0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727200" cy="70167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812800" y="1589567"/>
            <a:ext cx="5181600" cy="4572000"/>
          </a:xfrm>
        </p:spPr>
        <p:txBody>
          <a:bodyPr/>
          <a:lstStyle/>
          <a:p>
            <a:pPr lvl="0" eaLnBrk="1" latinLnBrk="0" hangingPunct="1"/>
            <a:r>
              <a:rPr lang="ko-KR" altLang="en-US" dirty="0"/>
              <a:t>마스터 텍스트 스타일을 편집합니다</a:t>
            </a:r>
          </a:p>
          <a:p>
            <a:pPr lvl="1" eaLnBrk="1" latinLnBrk="0" hangingPunct="1"/>
            <a:r>
              <a:rPr lang="ko-KR" altLang="en-US" dirty="0"/>
              <a:t>둘째 수준</a:t>
            </a:r>
          </a:p>
          <a:p>
            <a:pPr lvl="2" eaLnBrk="1" latinLnBrk="0" hangingPunct="1"/>
            <a:r>
              <a:rPr lang="ko-KR" altLang="en-US" dirty="0"/>
              <a:t>셋째 수준</a:t>
            </a:r>
          </a:p>
          <a:p>
            <a:pPr lvl="3" eaLnBrk="1" latinLnBrk="0" hangingPunct="1"/>
            <a:r>
              <a:rPr lang="ko-KR" altLang="en-US" dirty="0"/>
              <a:t>넷째 수준</a:t>
            </a:r>
          </a:p>
          <a:p>
            <a:pPr lvl="4" eaLnBrk="1" latinLnBrk="0" hangingPunct="1"/>
            <a:r>
              <a:rPr lang="ko-KR" altLang="en-US" dirty="0"/>
              <a:t>다섯째 수준</a:t>
            </a:r>
            <a:endParaRPr kumimoji="0" lang="en-US" dirty="0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6459868" y="1589567"/>
            <a:ext cx="5181600" cy="45720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8" name="날짜 개체 틀 7"/>
          <p:cNvSpPr>
            <a:spLocks noGrp="1"/>
          </p:cNvSpPr>
          <p:nvPr>
            <p:ph type="dt" sz="half" idx="15"/>
          </p:nvPr>
        </p:nvSpPr>
        <p:spPr>
          <a:xfrm>
            <a:off x="8128000" y="6248401"/>
            <a:ext cx="3556000" cy="365125"/>
          </a:xfrm>
          <a:prstGeom prst="rect">
            <a:avLst/>
          </a:prstGeom>
        </p:spPr>
        <p:txBody>
          <a:bodyPr rtlCol="0"/>
          <a:lstStyle/>
          <a:p>
            <a:endParaRPr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6"/>
          </p:nvPr>
        </p:nvSpPr>
        <p:spPr>
          <a:xfrm>
            <a:off x="-11633" y="1036860"/>
            <a:ext cx="711200" cy="244476"/>
          </a:xfrm>
          <a:prstGeom prst="rect">
            <a:avLst/>
          </a:prstGeom>
        </p:spPr>
        <p:txBody>
          <a:bodyPr rtlCol="0"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7"/>
          </p:nvPr>
        </p:nvSpPr>
        <p:spPr>
          <a:xfrm>
            <a:off x="812801" y="6248207"/>
            <a:ext cx="7228111" cy="365125"/>
          </a:xfrm>
          <a:prstGeom prst="rect">
            <a:avLst/>
          </a:prstGeom>
        </p:spPr>
        <p:txBody>
          <a:bodyPr rtlCol="0"/>
          <a:lstStyle/>
          <a:p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11200" y="273050"/>
            <a:ext cx="108712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812800" y="2438400"/>
            <a:ext cx="5181600" cy="35814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quarter" idx="4"/>
          </p:nvPr>
        </p:nvSpPr>
        <p:spPr>
          <a:xfrm>
            <a:off x="6400800" y="2438400"/>
            <a:ext cx="5181600" cy="35814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6"/>
          </p:nvPr>
        </p:nvSpPr>
        <p:spPr>
          <a:xfrm>
            <a:off x="-11633" y="1036860"/>
            <a:ext cx="711200" cy="244476"/>
          </a:xfrm>
          <a:prstGeom prst="rect">
            <a:avLst/>
          </a:prstGeom>
        </p:spPr>
        <p:txBody>
          <a:bodyPr rtlCol="0"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"/>
          </p:nvPr>
        </p:nvSpPr>
        <p:spPr>
          <a:xfrm>
            <a:off x="812800" y="1752600"/>
            <a:ext cx="51816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3"/>
          </p:nvPr>
        </p:nvSpPr>
        <p:spPr>
          <a:xfrm>
            <a:off x="6400800" y="1752600"/>
            <a:ext cx="51816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-11633" y="1036860"/>
            <a:ext cx="711200" cy="24447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18D437B-2966-42F7-A2F5-9BD3A8A7CD30}"/>
              </a:ext>
            </a:extLst>
          </p:cNvPr>
          <p:cNvSpPr txBox="1"/>
          <p:nvPr userDrawn="1"/>
        </p:nvSpPr>
        <p:spPr>
          <a:xfrm>
            <a:off x="11444378" y="6446468"/>
            <a:ext cx="6480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AA0E80BF-A895-44FD-A81F-88B2D5F7ADFC}" type="slidenum">
              <a:rPr lang="ko-KR" altLang="en-US" sz="1400" smtClean="0"/>
              <a:t>‹#›</a:t>
            </a:fld>
            <a:endParaRPr lang="ko-KR" altLang="en-US" sz="1400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12800" y="273050"/>
            <a:ext cx="107696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128000" y="6248401"/>
            <a:ext cx="35560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812801" y="6248207"/>
            <a:ext cx="7228111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-11633" y="1036860"/>
            <a:ext cx="711200" cy="24447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812800" y="1752600"/>
            <a:ext cx="21336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3149600" y="1752600"/>
            <a:ext cx="8534400" cy="44196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133600" y="5486400"/>
            <a:ext cx="97536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8" name="직사각형 7"/>
          <p:cNvSpPr/>
          <p:nvPr/>
        </p:nvSpPr>
        <p:spPr bwMode="white">
          <a:xfrm>
            <a:off x="-12192" y="4572000"/>
            <a:ext cx="12192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9" name="직사각형 8"/>
          <p:cNvSpPr/>
          <p:nvPr/>
        </p:nvSpPr>
        <p:spPr>
          <a:xfrm>
            <a:off x="-12192" y="4663440"/>
            <a:ext cx="195072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0" name="직사각형 9"/>
          <p:cNvSpPr/>
          <p:nvPr/>
        </p:nvSpPr>
        <p:spPr>
          <a:xfrm>
            <a:off x="2060448" y="4654296"/>
            <a:ext cx="10131552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133600" y="4648200"/>
            <a:ext cx="97536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1" name="직사각형 10"/>
          <p:cNvSpPr/>
          <p:nvPr/>
        </p:nvSpPr>
        <p:spPr bwMode="white">
          <a:xfrm>
            <a:off x="1930400" y="0"/>
            <a:ext cx="134112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>
          <a:xfrm>
            <a:off x="8331200" y="6248401"/>
            <a:ext cx="3556000" cy="365125"/>
          </a:xfrm>
          <a:prstGeom prst="rect">
            <a:avLst/>
          </a:prstGeom>
        </p:spPr>
        <p:txBody>
          <a:bodyPr rtlCol="0"/>
          <a:lstStyle/>
          <a:p>
            <a:endParaRPr lang="ko-KR" alt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930400" cy="663578"/>
          </a:xfrm>
          <a:prstGeom prst="rect">
            <a:avLst/>
          </a:prstGeom>
        </p:spPr>
        <p:txBody>
          <a:bodyPr rtlCol="0"/>
          <a:lstStyle>
            <a:lvl1pPr>
              <a:defRPr sz="2800"/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>
          <a:xfrm>
            <a:off x="2133600" y="6248207"/>
            <a:ext cx="6096000" cy="365125"/>
          </a:xfrm>
          <a:prstGeom prst="rect">
            <a:avLst/>
          </a:prstGeom>
        </p:spPr>
        <p:txBody>
          <a:bodyPr rtlCol="0"/>
          <a:lstStyle/>
          <a:p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080768" y="0"/>
            <a:ext cx="10111232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ko-KR" altLang="en-US"/>
              <a:t>그림을 추가하려면 아이콘을 클릭하십시오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4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microsoft.com/office/2007/relationships/hdphoto" Target="../media/hdphoto1.wdp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microsoft.com/office/2007/relationships/hdphoto" Target="../media/hdphoto2.wdp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C5AF1C30-4808-424C-A1B0-1103CA66CD9C}"/>
              </a:ext>
            </a:extLst>
          </p:cNvPr>
          <p:cNvSpPr/>
          <p:nvPr userDrawn="1"/>
        </p:nvSpPr>
        <p:spPr bwMode="white">
          <a:xfrm>
            <a:off x="3514" y="-5932"/>
            <a:ext cx="12188486" cy="66625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22" name="제목 개체 틀 21"/>
          <p:cNvSpPr>
            <a:spLocks noGrp="1"/>
          </p:cNvSpPr>
          <p:nvPr>
            <p:ph type="title"/>
          </p:nvPr>
        </p:nvSpPr>
        <p:spPr>
          <a:xfrm>
            <a:off x="1919536" y="44328"/>
            <a:ext cx="8136904" cy="558132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ko-KR" altLang="en-US" dirty="0"/>
              <a:t>마스터 제목 스타일 편집</a:t>
            </a:r>
            <a:endParaRPr kumimoji="0" lang="en-US" dirty="0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1525294" y="1121573"/>
            <a:ext cx="10243120" cy="5058876"/>
          </a:xfrm>
          <a:prstGeom prst="rect">
            <a:avLst/>
          </a:prstGeom>
        </p:spPr>
        <p:txBody>
          <a:bodyPr vert="horz">
            <a:noAutofit/>
          </a:bodyPr>
          <a:lstStyle/>
          <a:p>
            <a:pPr lvl="0" eaLnBrk="1" latinLnBrk="0" hangingPunct="1"/>
            <a:r>
              <a:rPr kumimoji="0" lang="ko-KR" altLang="en-US" dirty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dirty="0"/>
              <a:t>둘째 수준</a:t>
            </a:r>
          </a:p>
          <a:p>
            <a:pPr lvl="2" eaLnBrk="1" latinLnBrk="0" hangingPunct="1"/>
            <a:r>
              <a:rPr kumimoji="0" lang="ko-KR" altLang="en-US" dirty="0"/>
              <a:t>셋째 수준</a:t>
            </a:r>
          </a:p>
          <a:p>
            <a:pPr lvl="3" eaLnBrk="1" latinLnBrk="0" hangingPunct="1"/>
            <a:r>
              <a:rPr kumimoji="0" lang="ko-KR" altLang="en-US" dirty="0"/>
              <a:t>넷째 수준</a:t>
            </a:r>
          </a:p>
          <a:p>
            <a:pPr lvl="4" eaLnBrk="1" latinLnBrk="0" hangingPunct="1"/>
            <a:r>
              <a:rPr kumimoji="0" lang="ko-KR" altLang="en-US" dirty="0"/>
              <a:t>다섯째 수준</a:t>
            </a:r>
            <a:endParaRPr kumimoji="0" 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C93F716-253C-4846-9E4F-6F27DC056CD4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print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0" b="100000" l="0" r="100000">
                        <a14:foregroundMark x1="2290" y1="32919" x2="2290" y2="32919"/>
                        <a14:foregroundMark x1="6489" y1="75776" x2="6489" y2="75776"/>
                        <a14:foregroundMark x1="6234" y1="70807" x2="6234" y2="88820"/>
                        <a14:foregroundMark x1="6489" y1="63354" x2="6489" y2="63354"/>
                        <a14:foregroundMark x1="12595" y1="92547" x2="12595" y2="92547"/>
                        <a14:foregroundMark x1="14122" y1="88820" x2="14122" y2="88820"/>
                        <a14:foregroundMark x1="11705" y1="43478" x2="11705" y2="43478"/>
                        <a14:foregroundMark x1="13359" y1="35404" x2="13359" y2="35404"/>
                        <a14:foregroundMark x1="15394" y1="50311" x2="15394" y2="50311"/>
                        <a14:foregroundMark x1="13359" y1="39130" x2="17048" y2="58385"/>
                        <a14:foregroundMark x1="18830" y1="30435" x2="18830" y2="39130"/>
                        <a14:foregroundMark x1="18321" y1="8696" x2="23282" y2="6832"/>
                        <a14:foregroundMark x1="27481" y1="42236" x2="28499" y2="72050"/>
                        <a14:foregroundMark x1="41858" y1="35404" x2="41858" y2="35404"/>
                        <a14:foregroundMark x1="46692" y1="39752" x2="46692" y2="39752"/>
                        <a14:foregroundMark x1="44148" y1="65839" x2="44148" y2="65839"/>
                        <a14:foregroundMark x1="50254" y1="49689" x2="50254" y2="49689"/>
                        <a14:foregroundMark x1="56489" y1="35404" x2="56489" y2="35404"/>
                        <a14:foregroundMark x1="62087" y1="45963" x2="62087" y2="45963"/>
                        <a14:foregroundMark x1="55598" y1="73913" x2="55598" y2="73913"/>
                        <a14:foregroundMark x1="72392" y1="57764" x2="72392" y2="57764"/>
                        <a14:foregroundMark x1="82188" y1="31056" x2="82188" y2="31056"/>
                        <a14:foregroundMark x1="86005" y1="34783" x2="86005" y2="34783"/>
                        <a14:foregroundMark x1="84478" y1="61491" x2="84478" y2="61491"/>
                        <a14:foregroundMark x1="97710" y1="39752" x2="97710" y2="39752"/>
                        <a14:foregroundMark x1="95293" y1="60248" x2="95293" y2="60248"/>
                      </a14:backgroundRemoval>
                    </a14:imgEffect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503" y="6525344"/>
            <a:ext cx="1152128" cy="245616"/>
          </a:xfrm>
          <a:prstGeom prst="rect">
            <a:avLst/>
          </a:prstGeom>
          <a:noFill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1239070-22DF-43F0-841A-90C0B73335F4}"/>
              </a:ext>
            </a:extLst>
          </p:cNvPr>
          <p:cNvSpPr txBox="1"/>
          <p:nvPr userDrawn="1"/>
        </p:nvSpPr>
        <p:spPr>
          <a:xfrm>
            <a:off x="11444378" y="6446468"/>
            <a:ext cx="6480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AA0E80BF-A895-44FD-A81F-88B2D5F7ADFC}" type="slidenum">
              <a:rPr lang="ko-KR" altLang="en-US" sz="1400" smtClean="0"/>
              <a:t>‹#›</a:t>
            </a:fld>
            <a:endParaRPr lang="ko-KR" altLang="en-US" sz="14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781FCEA-4738-400A-AEA0-0522FF227B05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10000" b="90000" l="10000" r="90000"/>
                    </a14:imgEffect>
                    <a14:imgEffect>
                      <a14:colorTemperature colorTemp="4700"/>
                    </a14:imgEffect>
                    <a14:imgEffect>
                      <a14:saturation sat="300000"/>
                    </a14:imgEffect>
                    <a14:imgEffect>
                      <a14:brightnessContrast bright="-2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1783" y="0"/>
            <a:ext cx="638788" cy="70731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6482303-7CD7-4D0C-8B16-EEE178D0DFEC}"/>
              </a:ext>
            </a:extLst>
          </p:cNvPr>
          <p:cNvSpPr txBox="1"/>
          <p:nvPr userDrawn="1"/>
        </p:nvSpPr>
        <p:spPr>
          <a:xfrm>
            <a:off x="10818539" y="169505"/>
            <a:ext cx="12516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  <a:latin typeface="+mj-ea"/>
                <a:ea typeface="+mj-ea"/>
              </a:rPr>
              <a:t>컴퓨터공학부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  <p:sldLayoutId id="2147483864" r:id="rId12"/>
    <p:sldLayoutId id="2147483865" r:id="rId13"/>
    <p:sldLayoutId id="2147483866" r:id="rId14"/>
  </p:sldLayoutIdLst>
  <p:hf sldNum="0" hdr="0" ftr="0" dt="0"/>
  <p:txStyles>
    <p:titleStyle>
      <a:lvl1pPr algn="l" rtl="0" eaLnBrk="1" latinLnBrk="1" hangingPunct="1">
        <a:spcBef>
          <a:spcPct val="0"/>
        </a:spcBef>
        <a:buNone/>
        <a:defRPr kumimoji="0" sz="2800" kern="120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HY헤드라인M" panose="02030600000101010101" pitchFamily="18" charset="-127"/>
          <a:ea typeface="HY헤드라인M" panose="02030600000101010101" pitchFamily="18" charset="-127"/>
          <a:cs typeface="+mj-cs"/>
        </a:defRPr>
      </a:lvl1pPr>
    </p:titleStyle>
    <p:bodyStyle>
      <a:lvl1pPr marL="320040" indent="-320040" algn="l" rtl="0" eaLnBrk="1" latinLnBrk="1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1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1800" kern="1200">
          <a:solidFill>
            <a:schemeClr val="tx1"/>
          </a:solidFill>
          <a:latin typeface="굴림" panose="020B0600000101010101" pitchFamily="50" charset="-127"/>
          <a:ea typeface="굴림" panose="020B0600000101010101" pitchFamily="50" charset="-127"/>
          <a:cs typeface="+mn-cs"/>
        </a:defRPr>
      </a:lvl2pPr>
      <a:lvl3pPr marL="914400" indent="-228600" algn="l" rtl="0" eaLnBrk="1" latinLnBrk="1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1600" kern="1200">
          <a:solidFill>
            <a:schemeClr val="tx1"/>
          </a:solidFill>
          <a:latin typeface="굴림" panose="020B0600000101010101" pitchFamily="50" charset="-127"/>
          <a:ea typeface="굴림" panose="020B0600000101010101" pitchFamily="50" charset="-127"/>
          <a:cs typeface="+mn-cs"/>
        </a:defRPr>
      </a:lvl3pPr>
      <a:lvl4pPr marL="1371600" indent="-228600" algn="l" rtl="0" eaLnBrk="1" latinLnBrk="1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1400" kern="1200">
          <a:solidFill>
            <a:schemeClr val="tx1"/>
          </a:solidFill>
          <a:latin typeface="굴림" panose="020B0600000101010101" pitchFamily="50" charset="-127"/>
          <a:ea typeface="굴림" panose="020B0600000101010101" pitchFamily="50" charset="-127"/>
          <a:cs typeface="+mn-cs"/>
        </a:defRPr>
      </a:lvl4pPr>
      <a:lvl5pPr marL="1828800" indent="-228600" algn="l" rtl="0" eaLnBrk="1" latinLnBrk="1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굴림" panose="020B0600000101010101" pitchFamily="50" charset="-127"/>
          <a:ea typeface="굴림" panose="020B0600000101010101" pitchFamily="50" charset="-127"/>
          <a:cs typeface="+mn-cs"/>
        </a:defRPr>
      </a:lvl5pPr>
      <a:lvl6pPr marL="2103120" indent="-228600" algn="l" rtl="0" eaLnBrk="1" latinLnBrk="1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1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1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1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2B11F85-D9D3-4830-836D-EA494A004C42}"/>
              </a:ext>
            </a:extLst>
          </p:cNvPr>
          <p:cNvSpPr txBox="1"/>
          <p:nvPr/>
        </p:nvSpPr>
        <p:spPr>
          <a:xfrm>
            <a:off x="4393561" y="3501008"/>
            <a:ext cx="37444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0" dirty="0">
                <a:solidFill>
                  <a:schemeClr val="bg1">
                    <a:lumMod val="50000"/>
                    <a:lumOff val="50000"/>
                  </a:schemeClr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객체지향 프로그래밍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0FA9B6-6D2A-4435-AA72-5C3DFF041E4B}"/>
              </a:ext>
            </a:extLst>
          </p:cNvPr>
          <p:cNvSpPr txBox="1"/>
          <p:nvPr/>
        </p:nvSpPr>
        <p:spPr>
          <a:xfrm>
            <a:off x="3647728" y="2598003"/>
            <a:ext cx="52360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>
                <a:solidFill>
                  <a:schemeClr val="bg1"/>
                </a:solidFill>
                <a:effectLst/>
                <a:latin typeface="Sabon Next LT" panose="02000500000000000000" pitchFamily="2" charset="0"/>
                <a:ea typeface="HY헤드라인M" panose="02030600000101010101" pitchFamily="18" charset="-127"/>
                <a:cs typeface="Sabon Next LT" panose="02000500000000000000" pitchFamily="2" charset="0"/>
              </a:rPr>
              <a:t>C</a:t>
            </a:r>
            <a:r>
              <a:rPr lang="en-US" altLang="ko-KR" sz="4800" b="1" baseline="20000" dirty="0">
                <a:solidFill>
                  <a:schemeClr val="bg1"/>
                </a:solidFill>
                <a:effectLst/>
                <a:latin typeface="Sabon Next LT" panose="02000500000000000000" pitchFamily="2" charset="0"/>
                <a:ea typeface="HY헤드라인M" panose="02030600000101010101" pitchFamily="18" charset="-127"/>
                <a:cs typeface="Sabon Next LT" panose="02000500000000000000" pitchFamily="2" charset="0"/>
              </a:rPr>
              <a:t>++</a:t>
            </a:r>
            <a:r>
              <a:rPr lang="en-US" altLang="ko-KR" sz="4800" b="1" dirty="0">
                <a:solidFill>
                  <a:schemeClr val="bg1"/>
                </a:solidFill>
                <a:effectLst/>
                <a:latin typeface="Sabon Next LT" panose="02000500000000000000" pitchFamily="2" charset="0"/>
                <a:ea typeface="HY헤드라인M" panose="02030600000101010101" pitchFamily="18" charset="-127"/>
                <a:cs typeface="Sabon Next LT" panose="02000500000000000000" pitchFamily="2" charset="0"/>
              </a:rPr>
              <a:t> </a:t>
            </a:r>
            <a:r>
              <a:rPr lang="en-US" altLang="ko-KR" sz="4400" b="1" dirty="0">
                <a:solidFill>
                  <a:schemeClr val="bg1"/>
                </a:solidFill>
                <a:effectLst/>
                <a:latin typeface="Sabon Next LT" panose="02000500000000000000" pitchFamily="2" charset="0"/>
                <a:ea typeface="HY헤드라인M" panose="02030600000101010101" pitchFamily="18" charset="-127"/>
                <a:cs typeface="Sabon Next LT" panose="02000500000000000000" pitchFamily="2" charset="0"/>
              </a:rPr>
              <a:t>Programming</a:t>
            </a:r>
            <a:endParaRPr lang="ko-KR" altLang="en-US" sz="4400" b="1" dirty="0">
              <a:solidFill>
                <a:schemeClr val="bg1"/>
              </a:solidFill>
              <a:effectLst/>
              <a:latin typeface="Sabon Next LT" panose="02000500000000000000" pitchFamily="2" charset="0"/>
              <a:ea typeface="HY헤드라인M" panose="02030600000101010101" pitchFamily="18" charset="-127"/>
              <a:cs typeface="Sabon Next LT" panose="020005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232B805-860B-4D29-83F5-339CB60443DE}"/>
              </a:ext>
            </a:extLst>
          </p:cNvPr>
          <p:cNvSpPr txBox="1"/>
          <p:nvPr/>
        </p:nvSpPr>
        <p:spPr>
          <a:xfrm>
            <a:off x="6888088" y="5301208"/>
            <a:ext cx="3240360" cy="6381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2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4</a:t>
            </a:r>
            <a:r>
              <a:rPr lang="ko-KR" altLang="en-US" sz="2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주차</a:t>
            </a:r>
            <a:endParaRPr lang="en-US" altLang="ko-KR" sz="28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098906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string </a:t>
            </a:r>
            <a:r>
              <a:rPr lang="ko-KR" altLang="en-US" dirty="0"/>
              <a:t>클래스를 이용한 문자열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1991544" y="1052736"/>
            <a:ext cx="10153128" cy="5616624"/>
          </a:xfrm>
        </p:spPr>
        <p:txBody>
          <a:bodyPr/>
          <a:lstStyle/>
          <a:p>
            <a:r>
              <a:rPr lang="en-US" altLang="ko-KR" dirty="0"/>
              <a:t>C++</a:t>
            </a:r>
            <a:r>
              <a:rPr lang="ko-KR" altLang="en-US" dirty="0"/>
              <a:t> 문자열</a:t>
            </a:r>
            <a:endParaRPr lang="en-US" altLang="ko-KR" dirty="0"/>
          </a:p>
          <a:p>
            <a:pPr lvl="1">
              <a:spcBef>
                <a:spcPts val="0"/>
              </a:spcBef>
            </a:pPr>
            <a:r>
              <a:rPr lang="en-US" altLang="ko-KR" dirty="0"/>
              <a:t>C++ : string </a:t>
            </a:r>
            <a:r>
              <a:rPr lang="ko-KR" altLang="en-US" dirty="0"/>
              <a:t>클래스의 객체</a:t>
            </a:r>
            <a:endParaRPr lang="en-US" altLang="ko-KR" dirty="0"/>
          </a:p>
          <a:p>
            <a:pPr>
              <a:spcBef>
                <a:spcPts val="1200"/>
              </a:spcBef>
              <a:spcAft>
                <a:spcPts val="0"/>
              </a:spcAft>
            </a:pPr>
            <a:r>
              <a:rPr lang="en-US" altLang="ko-KR" dirty="0"/>
              <a:t>string </a:t>
            </a:r>
            <a:r>
              <a:rPr lang="ko-KR" altLang="en-US" dirty="0"/>
              <a:t>클래스</a:t>
            </a:r>
            <a:endParaRPr lang="en-US" altLang="ko-KR" dirty="0"/>
          </a:p>
          <a:p>
            <a:pPr lvl="1"/>
            <a:r>
              <a:rPr lang="en-US" altLang="ko-KR" dirty="0"/>
              <a:t>C++ </a:t>
            </a:r>
            <a:r>
              <a:rPr lang="ko-KR" altLang="en-US" dirty="0"/>
              <a:t>표준 라이브러리</a:t>
            </a:r>
            <a:r>
              <a:rPr lang="en-US" altLang="ko-KR" dirty="0"/>
              <a:t>, &lt;string&gt; </a:t>
            </a:r>
            <a:r>
              <a:rPr lang="ko-KR" altLang="en-US" dirty="0"/>
              <a:t>헤더 파일에 선언</a:t>
            </a:r>
            <a:endParaRPr lang="en-US" altLang="ko-KR" dirty="0"/>
          </a:p>
          <a:p>
            <a:pPr lvl="1"/>
            <a:endParaRPr lang="en-US" altLang="ko-KR" sz="1100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가변 크기의 문자열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sz="1200" dirty="0"/>
          </a:p>
          <a:p>
            <a:pPr lvl="1">
              <a:spcAft>
                <a:spcPts val="0"/>
              </a:spcAft>
            </a:pPr>
            <a:r>
              <a:rPr lang="ko-KR" altLang="en-US" dirty="0"/>
              <a:t>다양한 문자열 연산을 실행하는 연산자와 멤버 함수 포함</a:t>
            </a:r>
            <a:endParaRPr lang="en-US" altLang="ko-KR" dirty="0"/>
          </a:p>
          <a:p>
            <a:pPr lvl="2">
              <a:spcBef>
                <a:spcPts val="0"/>
              </a:spcBef>
            </a:pPr>
            <a:r>
              <a:rPr lang="ko-KR" altLang="en-US" dirty="0"/>
              <a:t>문자열 복사</a:t>
            </a:r>
            <a:r>
              <a:rPr lang="en-US" altLang="ko-KR" dirty="0"/>
              <a:t>, </a:t>
            </a:r>
            <a:r>
              <a:rPr lang="ko-KR" altLang="en-US" dirty="0"/>
              <a:t>문자열 비교</a:t>
            </a:r>
            <a:r>
              <a:rPr lang="en-US" altLang="ko-KR" dirty="0"/>
              <a:t>, </a:t>
            </a:r>
            <a:r>
              <a:rPr lang="ko-KR" altLang="en-US" dirty="0"/>
              <a:t>문자열 길이</a:t>
            </a:r>
            <a:r>
              <a:rPr lang="en-US" altLang="ko-KR" dirty="0"/>
              <a:t> </a:t>
            </a:r>
            <a:r>
              <a:rPr lang="ko-KR" altLang="en-US" dirty="0"/>
              <a:t>등</a:t>
            </a:r>
            <a:endParaRPr lang="en-US" altLang="ko-KR" dirty="0"/>
          </a:p>
          <a:p>
            <a:pPr lvl="1"/>
            <a:r>
              <a:rPr lang="ko-KR" altLang="en-US" dirty="0"/>
              <a:t>문자열</a:t>
            </a:r>
            <a:r>
              <a:rPr lang="en-US" altLang="ko-KR" dirty="0"/>
              <a:t>, </a:t>
            </a:r>
            <a:r>
              <a:rPr lang="ko-KR" altLang="en-US" dirty="0" err="1"/>
              <a:t>스트링</a:t>
            </a:r>
            <a:r>
              <a:rPr lang="en-US" altLang="ko-KR" dirty="0"/>
              <a:t>, </a:t>
            </a:r>
            <a:r>
              <a:rPr lang="ko-KR" altLang="en-US" dirty="0"/>
              <a:t>문자열 객체</a:t>
            </a:r>
            <a:r>
              <a:rPr lang="en-US" altLang="ko-KR" dirty="0"/>
              <a:t>, string </a:t>
            </a:r>
            <a:r>
              <a:rPr lang="ko-KR" altLang="en-US" dirty="0"/>
              <a:t>객체 등으로 혼용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3071664" y="2780928"/>
            <a:ext cx="6048672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fontAlgn="base" latinLnBrk="0"/>
            <a:r>
              <a:rPr lang="en-US" altLang="ko-KR" sz="1400" dirty="0"/>
              <a:t>#include &lt;string&gt;</a:t>
            </a:r>
          </a:p>
          <a:p>
            <a:pPr fontAlgn="base" latinLnBrk="0"/>
            <a:r>
              <a:rPr lang="en-US" altLang="ko-KR" sz="1400" dirty="0"/>
              <a:t>using namespace </a:t>
            </a:r>
            <a:r>
              <a:rPr lang="en-US" altLang="ko-KR" sz="1400" dirty="0" err="1"/>
              <a:t>std</a:t>
            </a:r>
            <a:r>
              <a:rPr lang="en-US" altLang="ko-KR" sz="1400" dirty="0"/>
              <a:t>;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3069360" y="3933056"/>
            <a:ext cx="6050976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fontAlgn="base" latinLnBrk="0"/>
            <a:r>
              <a:rPr lang="en-US" altLang="ko-KR" sz="1400" dirty="0"/>
              <a:t>string </a:t>
            </a:r>
            <a:r>
              <a:rPr lang="en-US" altLang="ko-KR" sz="1400" dirty="0" err="1"/>
              <a:t>str</a:t>
            </a:r>
            <a:r>
              <a:rPr lang="en-US" altLang="ko-KR" sz="1400" dirty="0"/>
              <a:t> = "I love "; // </a:t>
            </a:r>
            <a:r>
              <a:rPr lang="en-US" altLang="ko-KR" sz="1400" dirty="0" err="1"/>
              <a:t>str</a:t>
            </a:r>
            <a:r>
              <a:rPr lang="ko-KR" altLang="en-US" sz="1400" dirty="0"/>
              <a:t>은 </a:t>
            </a:r>
            <a:r>
              <a:rPr lang="en-US" altLang="ko-KR" sz="1400" dirty="0"/>
              <a:t>'I', ' ', 'l', 'o', 'v', 'e', ' '</a:t>
            </a:r>
            <a:r>
              <a:rPr lang="ko-KR" altLang="en-US" sz="1400" dirty="0"/>
              <a:t>의 </a:t>
            </a:r>
            <a:r>
              <a:rPr lang="en-US" altLang="ko-KR" sz="1400" dirty="0"/>
              <a:t>7</a:t>
            </a:r>
            <a:r>
              <a:rPr lang="ko-KR" altLang="en-US" sz="1400" dirty="0"/>
              <a:t>개 문자로 구성</a:t>
            </a:r>
            <a:endParaRPr lang="en-US" altLang="ko-KR" sz="1400" dirty="0"/>
          </a:p>
          <a:p>
            <a:pPr fontAlgn="base" latinLnBrk="0"/>
            <a:r>
              <a:rPr lang="en-US" altLang="ko-KR" sz="1400" dirty="0" err="1"/>
              <a:t>str.append</a:t>
            </a:r>
            <a:r>
              <a:rPr lang="en-US" altLang="ko-KR" sz="1400" dirty="0"/>
              <a:t>("C++."); // </a:t>
            </a:r>
            <a:r>
              <a:rPr lang="en-US" altLang="ko-KR" sz="1400" dirty="0" err="1"/>
              <a:t>str</a:t>
            </a:r>
            <a:r>
              <a:rPr lang="ko-KR" altLang="en-US" sz="1400" dirty="0"/>
              <a:t>은 </a:t>
            </a:r>
            <a:r>
              <a:rPr lang="en-US" altLang="ko-KR" sz="1400" dirty="0"/>
              <a:t>"I love C++."</a:t>
            </a:r>
            <a:r>
              <a:rPr lang="ko-KR" altLang="en-US" sz="1400" dirty="0"/>
              <a:t>이 된다</a:t>
            </a:r>
            <a:r>
              <a:rPr lang="en-US" altLang="ko-KR" sz="1400" dirty="0"/>
              <a:t>. 11</a:t>
            </a:r>
            <a:r>
              <a:rPr lang="ko-KR" altLang="en-US" sz="1400" dirty="0"/>
              <a:t>개의 문자</a:t>
            </a:r>
          </a:p>
        </p:txBody>
      </p:sp>
    </p:spTree>
    <p:extLst>
      <p:ext uri="{BB962C8B-B14F-4D97-AF65-F5344CB8AC3E}">
        <p14:creationId xmlns:p14="http://schemas.microsoft.com/office/powerpoint/2010/main" val="28312687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string </a:t>
            </a:r>
            <a:r>
              <a:rPr lang="ko-KR" altLang="en-US" dirty="0"/>
              <a:t>객체 생성</a:t>
            </a:r>
            <a:r>
              <a:rPr lang="en-US" altLang="ko-KR" dirty="0"/>
              <a:t> </a:t>
            </a:r>
            <a:r>
              <a:rPr lang="ko-KR" altLang="en-US" dirty="0"/>
              <a:t>및 입출력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1343472" y="1196752"/>
            <a:ext cx="10153128" cy="5040560"/>
          </a:xfrm>
        </p:spPr>
        <p:txBody>
          <a:bodyPr/>
          <a:lstStyle/>
          <a:p>
            <a:pPr lvl="1"/>
            <a:r>
              <a:rPr lang="ko-KR" altLang="en-US" dirty="0"/>
              <a:t>문자열 생성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sz="2400" dirty="0"/>
          </a:p>
          <a:p>
            <a:pPr lvl="1"/>
            <a:endParaRPr lang="en-US" altLang="ko-KR" dirty="0"/>
          </a:p>
          <a:p>
            <a:pPr lvl="1"/>
            <a:endParaRPr lang="en-US" altLang="ko-KR" sz="200" dirty="0"/>
          </a:p>
          <a:p>
            <a:pPr lvl="1">
              <a:spcAft>
                <a:spcPts val="0"/>
              </a:spcAft>
            </a:pPr>
            <a:r>
              <a:rPr lang="ko-KR" altLang="en-US" dirty="0"/>
              <a:t>문자열 출력</a:t>
            </a:r>
            <a:endParaRPr lang="en-US" altLang="ko-KR" dirty="0"/>
          </a:p>
          <a:p>
            <a:pPr lvl="2"/>
            <a:r>
              <a:rPr lang="en-US" altLang="ko-KR" dirty="0" err="1"/>
              <a:t>cout</a:t>
            </a:r>
            <a:r>
              <a:rPr lang="ko-KR" altLang="en-US" dirty="0"/>
              <a:t>과 </a:t>
            </a:r>
            <a:r>
              <a:rPr lang="en-US" altLang="ko-KR" dirty="0"/>
              <a:t>&lt;&lt; </a:t>
            </a:r>
            <a:r>
              <a:rPr lang="ko-KR" altLang="en-US" dirty="0"/>
              <a:t>연산자</a:t>
            </a:r>
            <a:endParaRPr lang="en-US" altLang="ko-KR" dirty="0"/>
          </a:p>
          <a:p>
            <a:pPr lvl="2">
              <a:lnSpc>
                <a:spcPct val="100000"/>
              </a:lnSpc>
            </a:pPr>
            <a:endParaRPr lang="en-US" altLang="ko-KR" sz="800" dirty="0"/>
          </a:p>
          <a:p>
            <a:pPr lvl="1">
              <a:spcAft>
                <a:spcPts val="0"/>
              </a:spcAft>
            </a:pPr>
            <a:r>
              <a:rPr lang="ko-KR" altLang="en-US" dirty="0"/>
              <a:t>문자열 입력</a:t>
            </a:r>
            <a:endParaRPr lang="en-US" altLang="ko-KR" dirty="0"/>
          </a:p>
          <a:p>
            <a:pPr lvl="2"/>
            <a:r>
              <a:rPr lang="en-US" altLang="ko-KR" dirty="0" err="1"/>
              <a:t>cin</a:t>
            </a:r>
            <a:r>
              <a:rPr lang="ko-KR" altLang="en-US" dirty="0"/>
              <a:t>과</a:t>
            </a:r>
            <a:r>
              <a:rPr lang="en-US" altLang="ko-KR" dirty="0"/>
              <a:t> &gt;&gt; </a:t>
            </a:r>
            <a:r>
              <a:rPr lang="ko-KR" altLang="en-US" dirty="0"/>
              <a:t>연산자</a:t>
            </a:r>
            <a:endParaRPr lang="en-US" altLang="ko-KR" dirty="0"/>
          </a:p>
          <a:p>
            <a:pPr lvl="1"/>
            <a:endParaRPr lang="en-US" altLang="ko-KR" sz="300" dirty="0"/>
          </a:p>
          <a:p>
            <a:pPr lvl="1"/>
            <a:r>
              <a:rPr lang="ko-KR" altLang="en-US" dirty="0"/>
              <a:t>문자열 숫자 변환</a:t>
            </a:r>
            <a:endParaRPr lang="en-US" altLang="ko-KR" dirty="0"/>
          </a:p>
          <a:p>
            <a:pPr lvl="2"/>
            <a:r>
              <a:rPr lang="en-US" altLang="ko-KR" dirty="0" err="1"/>
              <a:t>stoi</a:t>
            </a:r>
            <a:r>
              <a:rPr lang="en-US" altLang="ko-KR" dirty="0"/>
              <a:t>() </a:t>
            </a:r>
            <a:r>
              <a:rPr lang="ko-KR" altLang="en-US" dirty="0"/>
              <a:t>함수 이용</a:t>
            </a:r>
            <a:endParaRPr lang="en-US" altLang="ko-KR" dirty="0"/>
          </a:p>
        </p:txBody>
      </p:sp>
      <p:sp>
        <p:nvSpPr>
          <p:cNvPr id="5" name="직사각형 4"/>
          <p:cNvSpPr/>
          <p:nvPr/>
        </p:nvSpPr>
        <p:spPr>
          <a:xfrm>
            <a:off x="4439816" y="1127267"/>
            <a:ext cx="6912768" cy="181588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fontAlgn="base" latinLnBrk="0"/>
            <a:r>
              <a:rPr lang="en-US" altLang="ko-KR" sz="1600" dirty="0"/>
              <a:t>string </a:t>
            </a:r>
            <a:r>
              <a:rPr lang="en-US" altLang="ko-KR" sz="1600" dirty="0" err="1"/>
              <a:t>str</a:t>
            </a:r>
            <a:r>
              <a:rPr lang="en-US" altLang="ko-KR" sz="1600" dirty="0"/>
              <a:t>; // </a:t>
            </a:r>
            <a:r>
              <a:rPr lang="ko-KR" altLang="en-US" sz="1600" dirty="0"/>
              <a:t>빈 문자열을 가진 </a:t>
            </a:r>
            <a:r>
              <a:rPr lang="ko-KR" altLang="en-US" sz="1600" dirty="0" err="1"/>
              <a:t>스트링</a:t>
            </a:r>
            <a:r>
              <a:rPr lang="ko-KR" altLang="en-US" sz="1600" dirty="0"/>
              <a:t> 객체</a:t>
            </a:r>
          </a:p>
          <a:p>
            <a:pPr fontAlgn="base" latinLnBrk="0"/>
            <a:r>
              <a:rPr lang="en-US" altLang="ko-KR" sz="1600" dirty="0"/>
              <a:t>string address("</a:t>
            </a:r>
            <a:r>
              <a:rPr lang="ko-KR" altLang="en-US" sz="1600" dirty="0"/>
              <a:t>서울시 성북구 삼선동 </a:t>
            </a:r>
            <a:r>
              <a:rPr lang="en-US" altLang="ko-KR" sz="1600" dirty="0"/>
              <a:t>389“); // </a:t>
            </a:r>
            <a:r>
              <a:rPr lang="ko-KR" altLang="en-US" sz="1600" dirty="0"/>
              <a:t>문자열 </a:t>
            </a:r>
            <a:r>
              <a:rPr lang="ko-KR" altLang="en-US" sz="1600" dirty="0" err="1"/>
              <a:t>리터럴로</a:t>
            </a:r>
            <a:r>
              <a:rPr lang="ko-KR" altLang="en-US" sz="1600" dirty="0"/>
              <a:t> 초기화</a:t>
            </a:r>
          </a:p>
          <a:p>
            <a:pPr fontAlgn="base" latinLnBrk="0"/>
            <a:r>
              <a:rPr lang="en-US" altLang="ko-KR" sz="1600" dirty="0"/>
              <a:t>string </a:t>
            </a:r>
            <a:r>
              <a:rPr lang="en-US" altLang="ko-KR" sz="1600" dirty="0" err="1"/>
              <a:t>copyAddress</a:t>
            </a:r>
            <a:r>
              <a:rPr lang="en-US" altLang="ko-KR" sz="1600" dirty="0"/>
              <a:t>(address); // address</a:t>
            </a:r>
            <a:r>
              <a:rPr lang="ko-KR" altLang="en-US" sz="1600" dirty="0"/>
              <a:t>를 복사한 </a:t>
            </a:r>
            <a:r>
              <a:rPr lang="en-US" altLang="ko-KR" sz="1600" dirty="0" err="1"/>
              <a:t>copyAddress</a:t>
            </a:r>
            <a:r>
              <a:rPr lang="en-US" altLang="ko-KR" sz="1600" dirty="0"/>
              <a:t> </a:t>
            </a:r>
            <a:r>
              <a:rPr lang="ko-KR" altLang="en-US" sz="1600" dirty="0"/>
              <a:t>생성</a:t>
            </a:r>
            <a:endParaRPr lang="en-US" altLang="ko-KR" sz="1600" dirty="0"/>
          </a:p>
          <a:p>
            <a:pPr fontAlgn="base" latinLnBrk="0"/>
            <a:endParaRPr lang="ko-KR" altLang="en-US" sz="1600" dirty="0"/>
          </a:p>
          <a:p>
            <a:pPr fontAlgn="base" latinLnBrk="0"/>
            <a:r>
              <a:rPr lang="en-US" altLang="ko-KR" sz="1600" dirty="0"/>
              <a:t>// C-</a:t>
            </a:r>
            <a:r>
              <a:rPr lang="ko-KR" altLang="en-US" sz="1600" dirty="0" err="1"/>
              <a:t>스트링</a:t>
            </a:r>
            <a:r>
              <a:rPr lang="en-US" altLang="ko-KR" sz="1600" dirty="0"/>
              <a:t>(char [] </a:t>
            </a:r>
            <a:r>
              <a:rPr lang="ko-KR" altLang="en-US" sz="1600" dirty="0"/>
              <a:t>배열</a:t>
            </a:r>
            <a:r>
              <a:rPr lang="en-US" altLang="ko-KR" sz="1600" dirty="0"/>
              <a:t>)</a:t>
            </a:r>
            <a:r>
              <a:rPr lang="ko-KR" altLang="en-US" sz="1600" dirty="0"/>
              <a:t>으로부터 </a:t>
            </a:r>
            <a:r>
              <a:rPr lang="ko-KR" altLang="en-US" sz="1600" dirty="0" err="1"/>
              <a:t>스트링</a:t>
            </a:r>
            <a:r>
              <a:rPr lang="ko-KR" altLang="en-US" sz="1600" dirty="0"/>
              <a:t> 객체 생성</a:t>
            </a:r>
          </a:p>
          <a:p>
            <a:pPr fontAlgn="base" latinLnBrk="0"/>
            <a:r>
              <a:rPr lang="en-US" altLang="ko-KR" sz="1600" dirty="0"/>
              <a:t>char text[] = {'L', 'o', 'v', 'e', ' ', 'C', '+', '+', '\0'};</a:t>
            </a:r>
          </a:p>
          <a:p>
            <a:pPr fontAlgn="base" latinLnBrk="0"/>
            <a:r>
              <a:rPr lang="en-US" altLang="ko-KR" sz="1600" dirty="0"/>
              <a:t>string title(text); // “Love C++" </a:t>
            </a:r>
            <a:r>
              <a:rPr lang="ko-KR" altLang="en-US" sz="1600" dirty="0"/>
              <a:t>문자열을 가진 </a:t>
            </a:r>
            <a:r>
              <a:rPr lang="en-US" altLang="ko-KR" sz="1600" dirty="0"/>
              <a:t>title </a:t>
            </a:r>
            <a:r>
              <a:rPr lang="ko-KR" altLang="en-US" sz="1600" dirty="0"/>
              <a:t>생성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4416419" y="3193812"/>
            <a:ext cx="6936166" cy="58477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fontAlgn="base" latinLnBrk="0"/>
            <a:r>
              <a:rPr lang="en-US" altLang="ko-KR" sz="1600" dirty="0" err="1"/>
              <a:t>cout</a:t>
            </a:r>
            <a:r>
              <a:rPr lang="en-US" altLang="ko-KR" sz="1600" dirty="0"/>
              <a:t> &lt;&lt; address &lt;&lt; </a:t>
            </a:r>
            <a:r>
              <a:rPr lang="en-US" altLang="ko-KR" sz="1600" dirty="0" err="1"/>
              <a:t>endl</a:t>
            </a:r>
            <a:r>
              <a:rPr lang="en-US" altLang="ko-KR" sz="1600" dirty="0"/>
              <a:t>; // "</a:t>
            </a:r>
            <a:r>
              <a:rPr lang="ko-KR" altLang="en-US" sz="1600" dirty="0"/>
              <a:t>서울시 성북구 삼선동 </a:t>
            </a:r>
            <a:r>
              <a:rPr lang="en-US" altLang="ko-KR" sz="1600" dirty="0"/>
              <a:t>389"</a:t>
            </a:r>
            <a:r>
              <a:rPr lang="ko-KR" altLang="en-US" sz="1600" dirty="0"/>
              <a:t> 출력</a:t>
            </a:r>
          </a:p>
          <a:p>
            <a:pPr fontAlgn="base" latinLnBrk="0"/>
            <a:r>
              <a:rPr lang="en-US" altLang="ko-KR" sz="1600" dirty="0" err="1"/>
              <a:t>cout</a:t>
            </a:r>
            <a:r>
              <a:rPr lang="en-US" altLang="ko-KR" sz="1600" dirty="0"/>
              <a:t> &lt;&lt; title &lt;&lt; </a:t>
            </a:r>
            <a:r>
              <a:rPr lang="en-US" altLang="ko-KR" sz="1600" dirty="0" err="1"/>
              <a:t>endl</a:t>
            </a:r>
            <a:r>
              <a:rPr lang="en-US" altLang="ko-KR" sz="1600" dirty="0"/>
              <a:t>; // </a:t>
            </a:r>
            <a:r>
              <a:rPr lang="ko-KR" altLang="en-US" sz="1600" dirty="0"/>
              <a:t>“</a:t>
            </a:r>
            <a:r>
              <a:rPr lang="en-US" altLang="ko-KR" sz="1600" dirty="0"/>
              <a:t>Love C++"</a:t>
            </a:r>
            <a:r>
              <a:rPr lang="ko-KR" altLang="en-US" sz="1600" dirty="0"/>
              <a:t> 출력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4416419" y="4130787"/>
            <a:ext cx="6936166" cy="58477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fontAlgn="base" latinLnBrk="0"/>
            <a:r>
              <a:rPr lang="en-US" altLang="ko-KR" sz="1600" dirty="0"/>
              <a:t>string name;</a:t>
            </a:r>
          </a:p>
          <a:p>
            <a:pPr fontAlgn="base" latinLnBrk="0"/>
            <a:r>
              <a:rPr lang="en-US" altLang="ko-KR" sz="1600" dirty="0" err="1"/>
              <a:t>cin</a:t>
            </a:r>
            <a:r>
              <a:rPr lang="en-US" altLang="ko-KR" sz="1600" dirty="0"/>
              <a:t> &gt;&gt; name; // </a:t>
            </a:r>
            <a:r>
              <a:rPr lang="ko-KR" altLang="en-US" sz="1600" dirty="0"/>
              <a:t>공백이 입력되면 하나의 문자열로 입력</a:t>
            </a:r>
            <a:endParaRPr lang="en-US" altLang="ko-KR" sz="1600" dirty="0"/>
          </a:p>
        </p:txBody>
      </p:sp>
      <p:sp>
        <p:nvSpPr>
          <p:cNvPr id="8" name="직사각형 7"/>
          <p:cNvSpPr/>
          <p:nvPr/>
        </p:nvSpPr>
        <p:spPr>
          <a:xfrm>
            <a:off x="4416418" y="5164574"/>
            <a:ext cx="6936166" cy="58477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fontAlgn="base" latinLnBrk="0"/>
            <a:r>
              <a:rPr lang="en-US" altLang="ko-KR" sz="1600" dirty="0"/>
              <a:t>string s="123";</a:t>
            </a:r>
          </a:p>
          <a:p>
            <a:pPr fontAlgn="base" latinLnBrk="0"/>
            <a:r>
              <a:rPr lang="en-US" altLang="ko-KR" sz="1600" dirty="0" err="1"/>
              <a:t>int</a:t>
            </a:r>
            <a:r>
              <a:rPr lang="en-US" altLang="ko-KR" sz="1600" dirty="0"/>
              <a:t> n = </a:t>
            </a:r>
            <a:r>
              <a:rPr lang="en-US" altLang="ko-KR" sz="1600" b="1" dirty="0" err="1"/>
              <a:t>stoi</a:t>
            </a:r>
            <a:r>
              <a:rPr lang="en-US" altLang="ko-KR" sz="1600" b="1" dirty="0"/>
              <a:t>(s)</a:t>
            </a:r>
            <a:r>
              <a:rPr lang="en-US" altLang="ko-KR" sz="1600" dirty="0"/>
              <a:t>; // n</a:t>
            </a:r>
            <a:r>
              <a:rPr lang="ko-KR" altLang="en-US" sz="1600" dirty="0"/>
              <a:t>은 정수 </a:t>
            </a:r>
            <a:r>
              <a:rPr lang="en-US" altLang="ko-KR" sz="1600" dirty="0"/>
              <a:t>123. </a:t>
            </a:r>
            <a:r>
              <a:rPr lang="ko-KR" altLang="en-US" sz="1600" dirty="0" err="1"/>
              <a:t>비주얼</a:t>
            </a:r>
            <a:r>
              <a:rPr lang="ko-KR" altLang="en-US" sz="1600" dirty="0"/>
              <a:t> </a:t>
            </a:r>
            <a:r>
              <a:rPr lang="en-US" altLang="ko-KR" sz="1600" dirty="0"/>
              <a:t>C++ 2010 </a:t>
            </a:r>
            <a:r>
              <a:rPr lang="ko-KR" altLang="en-US" sz="1600" dirty="0"/>
              <a:t>이상 버전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23609469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string </a:t>
            </a:r>
            <a:r>
              <a:rPr lang="ko-KR" altLang="en-US" dirty="0"/>
              <a:t>객체의 동적 생성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2038383" y="1158875"/>
            <a:ext cx="10153128" cy="5040560"/>
          </a:xfrm>
        </p:spPr>
        <p:txBody>
          <a:bodyPr/>
          <a:lstStyle/>
          <a:p>
            <a:r>
              <a:rPr lang="en-US" altLang="ko-KR" dirty="0"/>
              <a:t>new/delete</a:t>
            </a:r>
            <a:r>
              <a:rPr lang="ko-KR" altLang="en-US" dirty="0"/>
              <a:t>를 이용하여 문자열을 동적 생성</a:t>
            </a:r>
            <a:r>
              <a:rPr lang="en-US" altLang="ko-KR" dirty="0"/>
              <a:t>/</a:t>
            </a:r>
            <a:r>
              <a:rPr lang="ko-KR" altLang="en-US" dirty="0"/>
              <a:t>반환 가능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2486869" y="1844824"/>
            <a:ext cx="7632848" cy="190674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fontAlgn="base" latinLnBrk="0">
              <a:lnSpc>
                <a:spcPts val="2400"/>
              </a:lnSpc>
              <a:spcAft>
                <a:spcPts val="600"/>
              </a:spcAft>
            </a:pPr>
            <a:r>
              <a:rPr lang="en-US" altLang="ko-KR" sz="1600" dirty="0"/>
              <a:t>string *p = new string("C++");    </a:t>
            </a:r>
            <a:r>
              <a:rPr lang="en-US" altLang="ko-KR" sz="1600" dirty="0">
                <a:solidFill>
                  <a:srgbClr val="358971"/>
                </a:solidFill>
              </a:rPr>
              <a:t>// </a:t>
            </a:r>
            <a:r>
              <a:rPr lang="ko-KR" altLang="en-US" sz="1600" dirty="0" err="1">
                <a:solidFill>
                  <a:srgbClr val="358971"/>
                </a:solidFill>
              </a:rPr>
              <a:t>스트링</a:t>
            </a:r>
            <a:r>
              <a:rPr lang="ko-KR" altLang="en-US" sz="1600" dirty="0">
                <a:solidFill>
                  <a:srgbClr val="358971"/>
                </a:solidFill>
              </a:rPr>
              <a:t> 객체 동적 생성</a:t>
            </a:r>
            <a:endParaRPr lang="en-US" altLang="ko-KR" sz="1600" dirty="0">
              <a:solidFill>
                <a:srgbClr val="358971"/>
              </a:solidFill>
            </a:endParaRPr>
          </a:p>
          <a:p>
            <a:pPr fontAlgn="base" latinLnBrk="0">
              <a:lnSpc>
                <a:spcPts val="2400"/>
              </a:lnSpc>
              <a:spcAft>
                <a:spcPts val="600"/>
              </a:spcAft>
            </a:pPr>
            <a:r>
              <a:rPr lang="en-US" altLang="ko-KR" sz="1600" dirty="0" err="1"/>
              <a:t>cout</a:t>
            </a:r>
            <a:r>
              <a:rPr lang="en-US" altLang="ko-KR" sz="1600" dirty="0"/>
              <a:t> &lt;&lt; *p;    </a:t>
            </a:r>
            <a:r>
              <a:rPr lang="en-US" altLang="ko-KR" sz="1600" dirty="0">
                <a:solidFill>
                  <a:srgbClr val="358971"/>
                </a:solidFill>
              </a:rPr>
              <a:t>// "C++"</a:t>
            </a:r>
            <a:r>
              <a:rPr lang="ko-KR" altLang="en-US" sz="1600" dirty="0">
                <a:solidFill>
                  <a:srgbClr val="358971"/>
                </a:solidFill>
              </a:rPr>
              <a:t> 출력</a:t>
            </a:r>
          </a:p>
          <a:p>
            <a:pPr fontAlgn="base" latinLnBrk="0">
              <a:lnSpc>
                <a:spcPts val="2400"/>
              </a:lnSpc>
              <a:spcAft>
                <a:spcPts val="600"/>
              </a:spcAft>
            </a:pPr>
            <a:r>
              <a:rPr lang="en-US" altLang="ko-KR" sz="1600" dirty="0"/>
              <a:t>p-&gt;append(" Great!!"); </a:t>
            </a:r>
            <a:r>
              <a:rPr lang="en-US" altLang="ko-KR" sz="1600" dirty="0">
                <a:solidFill>
                  <a:srgbClr val="358971"/>
                </a:solidFill>
              </a:rPr>
              <a:t>/   / p</a:t>
            </a:r>
            <a:r>
              <a:rPr lang="ko-KR" altLang="en-US" sz="1600" dirty="0">
                <a:solidFill>
                  <a:srgbClr val="358971"/>
                </a:solidFill>
              </a:rPr>
              <a:t>가 가리키는 스트링이 </a:t>
            </a:r>
            <a:r>
              <a:rPr lang="en-US" altLang="ko-KR" sz="1600" dirty="0">
                <a:solidFill>
                  <a:srgbClr val="358971"/>
                </a:solidFill>
              </a:rPr>
              <a:t>"C++ Great!!"</a:t>
            </a:r>
            <a:r>
              <a:rPr lang="ko-KR" altLang="en-US" sz="1600" dirty="0">
                <a:solidFill>
                  <a:srgbClr val="358971"/>
                </a:solidFill>
              </a:rPr>
              <a:t>이 됨</a:t>
            </a:r>
          </a:p>
          <a:p>
            <a:pPr fontAlgn="base" latinLnBrk="0">
              <a:lnSpc>
                <a:spcPts val="2400"/>
              </a:lnSpc>
              <a:spcAft>
                <a:spcPts val="600"/>
              </a:spcAft>
            </a:pPr>
            <a:r>
              <a:rPr lang="en-US" altLang="ko-KR" sz="1600" dirty="0" err="1"/>
              <a:t>cout</a:t>
            </a:r>
            <a:r>
              <a:rPr lang="en-US" altLang="ko-KR" sz="1600" dirty="0"/>
              <a:t> &lt;&lt; *p;    </a:t>
            </a:r>
            <a:r>
              <a:rPr lang="en-US" altLang="ko-KR" sz="1600" dirty="0">
                <a:solidFill>
                  <a:srgbClr val="358971"/>
                </a:solidFill>
              </a:rPr>
              <a:t>// "C++ Great!!"</a:t>
            </a:r>
            <a:r>
              <a:rPr lang="ko-KR" altLang="en-US" sz="1600" dirty="0">
                <a:solidFill>
                  <a:srgbClr val="358971"/>
                </a:solidFill>
              </a:rPr>
              <a:t> 출력</a:t>
            </a:r>
            <a:endParaRPr lang="en-US" altLang="ko-KR" sz="1600" dirty="0">
              <a:solidFill>
                <a:srgbClr val="358971"/>
              </a:solidFill>
            </a:endParaRPr>
          </a:p>
          <a:p>
            <a:pPr fontAlgn="base" latinLnBrk="0">
              <a:lnSpc>
                <a:spcPts val="2400"/>
              </a:lnSpc>
              <a:spcAft>
                <a:spcPts val="600"/>
              </a:spcAft>
            </a:pPr>
            <a:r>
              <a:rPr lang="en-US" altLang="ko-KR" sz="1600" dirty="0"/>
              <a:t>delete p;     </a:t>
            </a:r>
            <a:r>
              <a:rPr lang="en-US" altLang="ko-KR" sz="1600" dirty="0">
                <a:solidFill>
                  <a:srgbClr val="358971"/>
                </a:solidFill>
              </a:rPr>
              <a:t>// </a:t>
            </a:r>
            <a:r>
              <a:rPr lang="ko-KR" altLang="en-US" sz="1600" dirty="0" err="1">
                <a:solidFill>
                  <a:srgbClr val="358971"/>
                </a:solidFill>
              </a:rPr>
              <a:t>스트링</a:t>
            </a:r>
            <a:r>
              <a:rPr lang="ko-KR" altLang="en-US" sz="1600" dirty="0">
                <a:solidFill>
                  <a:srgbClr val="358971"/>
                </a:solidFill>
              </a:rPr>
              <a:t> 객체 반환</a:t>
            </a:r>
          </a:p>
        </p:txBody>
      </p:sp>
      <p:graphicFrame>
        <p:nvGraphicFramePr>
          <p:cNvPr id="6" name="표 6">
            <a:extLst>
              <a:ext uri="{FF2B5EF4-FFF2-40B4-BE49-F238E27FC236}">
                <a16:creationId xmlns:a16="http://schemas.microsoft.com/office/drawing/2014/main" id="{50FD015A-6FDC-46DB-89C8-3FDF70B683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6548092"/>
              </p:ext>
            </p:extLst>
          </p:nvPr>
        </p:nvGraphicFramePr>
        <p:xfrm>
          <a:off x="2486869" y="4149080"/>
          <a:ext cx="7641579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10460">
                  <a:extLst>
                    <a:ext uri="{9D8B030D-6E8A-4147-A177-3AD203B41FA5}">
                      <a16:colId xmlns:a16="http://schemas.microsoft.com/office/drawing/2014/main" val="514588255"/>
                    </a:ext>
                  </a:extLst>
                </a:gridCol>
                <a:gridCol w="5231119">
                  <a:extLst>
                    <a:ext uri="{9D8B030D-6E8A-4147-A177-3AD203B41FA5}">
                      <a16:colId xmlns:a16="http://schemas.microsoft.com/office/drawing/2014/main" val="18974000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생성자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697507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String()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빈 문자열을 가진 스트링 객체 생성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36652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String(const string&amp; str)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Str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을 복사한 새로운 스트링 객체 생성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01895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String(const char* s)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C-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스트링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s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의 문자열을 복사하여 스트링 객체 생성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914760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String(const char*s, int n)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문자 배열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s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에서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n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개의 문자를 복사하여 스트링 객체 생성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50564839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82D4825F-609C-4874-8FD4-A76CDBA42247}"/>
              </a:ext>
            </a:extLst>
          </p:cNvPr>
          <p:cNvSpPr txBox="1"/>
          <p:nvPr/>
        </p:nvSpPr>
        <p:spPr>
          <a:xfrm>
            <a:off x="2486869" y="6121193"/>
            <a:ext cx="3960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</a:rPr>
              <a:t>string</a:t>
            </a:r>
            <a:r>
              <a:rPr lang="ko-KR" altLang="en-US" sz="1200" dirty="0">
                <a:solidFill>
                  <a:srgbClr val="FF0000"/>
                </a:solidFill>
              </a:rPr>
              <a:t> 클래스의 주요 생성자</a:t>
            </a:r>
          </a:p>
        </p:txBody>
      </p:sp>
    </p:spTree>
    <p:extLst>
      <p:ext uri="{BB962C8B-B14F-4D97-AF65-F5344CB8AC3E}">
        <p14:creationId xmlns:p14="http://schemas.microsoft.com/office/powerpoint/2010/main" val="20314887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03512" y="44624"/>
            <a:ext cx="8064896" cy="576064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예제 </a:t>
            </a:r>
            <a:r>
              <a:rPr lang="en-US" altLang="ko-KR" sz="2400" dirty="0"/>
              <a:t>4–11 string </a:t>
            </a:r>
            <a:r>
              <a:rPr lang="ko-KR" altLang="en-US" sz="2400" dirty="0"/>
              <a:t>클래스를 이용한 문자열 생성 및 출력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2495600" y="908720"/>
            <a:ext cx="6840760" cy="418576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#include &lt;</a:t>
            </a:r>
            <a:r>
              <a:rPr lang="en-US" altLang="ko-KR" sz="1400" dirty="0" err="1"/>
              <a:t>iostream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b="1" dirty="0"/>
              <a:t>#include &lt;string&gt;</a:t>
            </a:r>
          </a:p>
          <a:p>
            <a:pPr defTabSz="180000"/>
            <a:r>
              <a:rPr lang="en-US" altLang="ko-KR" sz="1400" dirty="0"/>
              <a:t>using namespace </a:t>
            </a:r>
            <a:r>
              <a:rPr lang="en-US" altLang="ko-KR" sz="1400" dirty="0" err="1"/>
              <a:t>std</a:t>
            </a:r>
            <a:r>
              <a:rPr lang="en-US" altLang="ko-KR" sz="1400" dirty="0"/>
              <a:t>;</a:t>
            </a:r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dirty="0" err="1"/>
              <a:t>int</a:t>
            </a:r>
            <a:r>
              <a:rPr lang="en-US" altLang="ko-KR" sz="1400" dirty="0"/>
              <a:t> main() {</a:t>
            </a:r>
          </a:p>
          <a:p>
            <a:pPr defTabSz="180000"/>
            <a:r>
              <a:rPr lang="en-US" altLang="ko-KR" sz="1400" dirty="0"/>
              <a:t>	// </a:t>
            </a:r>
            <a:r>
              <a:rPr lang="ko-KR" altLang="en-US" sz="1400" dirty="0" err="1"/>
              <a:t>스트링</a:t>
            </a:r>
            <a:r>
              <a:rPr lang="ko-KR" altLang="en-US" sz="1400" dirty="0"/>
              <a:t> 생성</a:t>
            </a:r>
          </a:p>
          <a:p>
            <a:pPr defTabSz="180000"/>
            <a:r>
              <a:rPr lang="ko-KR" altLang="en-US" sz="1400" dirty="0"/>
              <a:t>	</a:t>
            </a:r>
            <a:r>
              <a:rPr lang="en-US" altLang="ko-KR" sz="1400" dirty="0"/>
              <a:t>string </a:t>
            </a:r>
            <a:r>
              <a:rPr lang="en-US" altLang="ko-KR" sz="1400" dirty="0" err="1"/>
              <a:t>str</a:t>
            </a:r>
            <a:r>
              <a:rPr lang="en-US" altLang="ko-KR" sz="1400" dirty="0"/>
              <a:t>; // </a:t>
            </a:r>
            <a:r>
              <a:rPr lang="ko-KR" altLang="en-US" sz="1400" dirty="0"/>
              <a:t>빈 문자열을 가진 </a:t>
            </a:r>
            <a:r>
              <a:rPr lang="ko-KR" altLang="en-US" sz="1400" dirty="0" err="1"/>
              <a:t>스트링</a:t>
            </a:r>
            <a:r>
              <a:rPr lang="ko-KR" altLang="en-US" sz="1400" dirty="0"/>
              <a:t> 객체 생성</a:t>
            </a:r>
          </a:p>
          <a:p>
            <a:pPr defTabSz="180000"/>
            <a:r>
              <a:rPr lang="ko-KR" altLang="en-US" sz="1400" dirty="0"/>
              <a:t>	</a:t>
            </a:r>
            <a:r>
              <a:rPr lang="en-US" altLang="ko-KR" sz="1400" dirty="0"/>
              <a:t>string address("</a:t>
            </a:r>
            <a:r>
              <a:rPr lang="ko-KR" altLang="en-US" sz="1400" dirty="0"/>
              <a:t>서울시 성북구 삼선동 </a:t>
            </a:r>
            <a:r>
              <a:rPr lang="en-US" altLang="ko-KR" sz="1400" dirty="0"/>
              <a:t>389");</a:t>
            </a:r>
          </a:p>
          <a:p>
            <a:pPr defTabSz="180000"/>
            <a:r>
              <a:rPr lang="en-US" altLang="ko-KR" sz="1400" dirty="0"/>
              <a:t>	string </a:t>
            </a:r>
            <a:r>
              <a:rPr lang="en-US" altLang="ko-KR" sz="1400" dirty="0" err="1"/>
              <a:t>copyAddress</a:t>
            </a:r>
            <a:r>
              <a:rPr lang="en-US" altLang="ko-KR" sz="1400" dirty="0"/>
              <a:t>(address); // address</a:t>
            </a:r>
            <a:r>
              <a:rPr lang="ko-KR" altLang="en-US" sz="1400" dirty="0"/>
              <a:t>의 문자열을 복사한 </a:t>
            </a:r>
            <a:r>
              <a:rPr lang="ko-KR" altLang="en-US" sz="1400" dirty="0" err="1"/>
              <a:t>스트링</a:t>
            </a:r>
            <a:r>
              <a:rPr lang="ko-KR" altLang="en-US" sz="1400" dirty="0"/>
              <a:t> 객체 생성</a:t>
            </a:r>
          </a:p>
          <a:p>
            <a:pPr defTabSz="180000"/>
            <a:endParaRPr lang="ko-KR" altLang="en-US" sz="1400" dirty="0"/>
          </a:p>
          <a:p>
            <a:pPr defTabSz="180000"/>
            <a:r>
              <a:rPr lang="ko-KR" altLang="en-US" sz="1400" dirty="0"/>
              <a:t>	</a:t>
            </a:r>
            <a:r>
              <a:rPr lang="en-US" altLang="ko-KR" sz="1400" dirty="0"/>
              <a:t>char text[] = {'L', 'o', 'v', 'e', ' ', 'C', '+', '+', '\0'}; // C-</a:t>
            </a:r>
            <a:r>
              <a:rPr lang="ko-KR" altLang="en-US" sz="1400" dirty="0" err="1"/>
              <a:t>스트링</a:t>
            </a:r>
            <a:endParaRPr lang="ko-KR" altLang="en-US" sz="1400" dirty="0"/>
          </a:p>
          <a:p>
            <a:pPr defTabSz="180000"/>
            <a:r>
              <a:rPr lang="ko-KR" altLang="en-US" sz="1400" dirty="0"/>
              <a:t>	</a:t>
            </a:r>
            <a:r>
              <a:rPr lang="en-US" altLang="ko-KR" sz="1400" dirty="0"/>
              <a:t>string title(text); // "Love C++" </a:t>
            </a:r>
            <a:r>
              <a:rPr lang="ko-KR" altLang="en-US" sz="1400" dirty="0"/>
              <a:t>문자열을 가진 </a:t>
            </a:r>
            <a:r>
              <a:rPr lang="ko-KR" altLang="en-US" sz="1400" dirty="0" err="1"/>
              <a:t>스트링</a:t>
            </a:r>
            <a:r>
              <a:rPr lang="ko-KR" altLang="en-US" sz="1400" dirty="0"/>
              <a:t> 객체 생성</a:t>
            </a:r>
          </a:p>
          <a:p>
            <a:pPr defTabSz="180000"/>
            <a:endParaRPr lang="ko-KR" altLang="en-US" sz="1400" dirty="0"/>
          </a:p>
          <a:p>
            <a:pPr defTabSz="180000"/>
            <a:r>
              <a:rPr lang="ko-KR" altLang="en-US" sz="1400" dirty="0"/>
              <a:t>	</a:t>
            </a:r>
            <a:r>
              <a:rPr lang="en-US" altLang="ko-KR" sz="1400" dirty="0"/>
              <a:t>// </a:t>
            </a:r>
            <a:r>
              <a:rPr lang="ko-KR" altLang="en-US" sz="1400" dirty="0" err="1"/>
              <a:t>스트링</a:t>
            </a:r>
            <a:r>
              <a:rPr lang="ko-KR" altLang="en-US" sz="1400" dirty="0"/>
              <a:t> 출력</a:t>
            </a:r>
          </a:p>
          <a:p>
            <a:pPr defTabSz="180000"/>
            <a:r>
              <a:rPr lang="ko-KR" altLang="en-US" sz="1400" dirty="0"/>
              <a:t>	</a:t>
            </a:r>
            <a:r>
              <a:rPr lang="en-US" altLang="ko-KR" sz="1400" dirty="0" err="1"/>
              <a:t>cout</a:t>
            </a:r>
            <a:r>
              <a:rPr lang="en-US" altLang="ko-KR" sz="1400" dirty="0"/>
              <a:t> &lt;&lt; </a:t>
            </a:r>
            <a:r>
              <a:rPr lang="en-US" altLang="ko-KR" sz="1400" dirty="0" err="1"/>
              <a:t>str</a:t>
            </a:r>
            <a:r>
              <a:rPr lang="en-US" altLang="ko-KR" sz="1400" dirty="0"/>
              <a:t> &lt;&lt; </a:t>
            </a:r>
            <a:r>
              <a:rPr lang="en-US" altLang="ko-KR" sz="1400" dirty="0" err="1"/>
              <a:t>endl</a:t>
            </a:r>
            <a:r>
              <a:rPr lang="en-US" altLang="ko-KR" sz="1400" dirty="0"/>
              <a:t>; // </a:t>
            </a:r>
            <a:r>
              <a:rPr lang="ko-KR" altLang="en-US" sz="1400" dirty="0"/>
              <a:t>빈 </a:t>
            </a:r>
            <a:r>
              <a:rPr lang="ko-KR" altLang="en-US" sz="1400" dirty="0" err="1"/>
              <a:t>스트링</a:t>
            </a:r>
            <a:r>
              <a:rPr lang="en-US" altLang="ko-KR" sz="1400" dirty="0"/>
              <a:t>. </a:t>
            </a:r>
            <a:r>
              <a:rPr lang="ko-KR" altLang="en-US" sz="1400" dirty="0"/>
              <a:t>아무 값도 출력되지 않음</a:t>
            </a:r>
          </a:p>
          <a:p>
            <a:pPr defTabSz="180000"/>
            <a:r>
              <a:rPr lang="ko-KR" altLang="en-US" sz="1400" dirty="0"/>
              <a:t>	</a:t>
            </a:r>
            <a:r>
              <a:rPr lang="en-US" altLang="ko-KR" sz="1400" dirty="0" err="1"/>
              <a:t>cout</a:t>
            </a:r>
            <a:r>
              <a:rPr lang="en-US" altLang="ko-KR" sz="1400" dirty="0"/>
              <a:t> &lt;&lt; address &lt;&lt; </a:t>
            </a:r>
            <a:r>
              <a:rPr lang="en-US" altLang="ko-KR" sz="1400" dirty="0" err="1"/>
              <a:t>endl</a:t>
            </a:r>
            <a:r>
              <a:rPr lang="en-US" altLang="ko-KR" sz="1400" dirty="0"/>
              <a:t>;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err="1"/>
              <a:t>cout</a:t>
            </a:r>
            <a:r>
              <a:rPr lang="en-US" altLang="ko-KR" sz="1400" dirty="0"/>
              <a:t> &lt;&lt; </a:t>
            </a:r>
            <a:r>
              <a:rPr lang="en-US" altLang="ko-KR" sz="1400" dirty="0" err="1"/>
              <a:t>copyAddress</a:t>
            </a:r>
            <a:r>
              <a:rPr lang="en-US" altLang="ko-KR" sz="1400" dirty="0"/>
              <a:t> &lt;&lt; </a:t>
            </a:r>
            <a:r>
              <a:rPr lang="en-US" altLang="ko-KR" sz="1400" dirty="0" err="1"/>
              <a:t>endl</a:t>
            </a:r>
            <a:r>
              <a:rPr lang="en-US" altLang="ko-KR" sz="1400" dirty="0"/>
              <a:t>;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err="1"/>
              <a:t>cout</a:t>
            </a:r>
            <a:r>
              <a:rPr lang="en-US" altLang="ko-KR" sz="1400" dirty="0"/>
              <a:t> &lt;&lt; title &lt;&lt; </a:t>
            </a:r>
            <a:r>
              <a:rPr lang="en-US" altLang="ko-KR" sz="1400" dirty="0" err="1"/>
              <a:t>endl</a:t>
            </a:r>
            <a:r>
              <a:rPr lang="en-US" altLang="ko-KR" sz="1400" dirty="0"/>
              <a:t>;</a:t>
            </a:r>
          </a:p>
          <a:p>
            <a:pPr defTabSz="180000"/>
            <a:r>
              <a:rPr lang="en-US" altLang="ko-KR" sz="1400" dirty="0"/>
              <a:t>}</a:t>
            </a:r>
            <a:endParaRPr lang="ko-KR" altLang="en-US" sz="1400" dirty="0"/>
          </a:p>
        </p:txBody>
      </p:sp>
      <p:sp>
        <p:nvSpPr>
          <p:cNvPr id="6" name="직사각형 5"/>
          <p:cNvSpPr/>
          <p:nvPr/>
        </p:nvSpPr>
        <p:spPr>
          <a:xfrm>
            <a:off x="2501484" y="5249168"/>
            <a:ext cx="6834877" cy="954107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>
            <a:spAutoFit/>
          </a:bodyPr>
          <a:lstStyle/>
          <a:p>
            <a:endParaRPr lang="ko-KR" altLang="en-US" sz="1400" dirty="0"/>
          </a:p>
          <a:p>
            <a:r>
              <a:rPr lang="ko-KR" altLang="en-US" sz="1400" dirty="0"/>
              <a:t>서울시 성북구 삼선동 </a:t>
            </a:r>
            <a:r>
              <a:rPr lang="en-US" altLang="ko-KR" sz="1400" dirty="0"/>
              <a:t>389</a:t>
            </a:r>
          </a:p>
          <a:p>
            <a:r>
              <a:rPr lang="ko-KR" altLang="en-US" sz="1400" dirty="0"/>
              <a:t>서울시 성북구 삼선동 </a:t>
            </a:r>
            <a:r>
              <a:rPr lang="en-US" altLang="ko-KR" sz="1400" dirty="0"/>
              <a:t>389</a:t>
            </a:r>
          </a:p>
          <a:p>
            <a:r>
              <a:rPr lang="en-US" altLang="ko-KR" sz="1400" dirty="0"/>
              <a:t>Love C++</a:t>
            </a:r>
            <a:endParaRPr lang="ko-KR" altLang="en-US" sz="1400" dirty="0"/>
          </a:p>
        </p:txBody>
      </p:sp>
      <p:sp>
        <p:nvSpPr>
          <p:cNvPr id="7" name="모서리가 둥근 사각형 설명선 6"/>
          <p:cNvSpPr/>
          <p:nvPr/>
        </p:nvSpPr>
        <p:spPr>
          <a:xfrm>
            <a:off x="5006702" y="5013336"/>
            <a:ext cx="1542290" cy="471664"/>
          </a:xfrm>
          <a:prstGeom prst="wedgeRoundRectCallout">
            <a:avLst>
              <a:gd name="adj1" fmla="val -106153"/>
              <a:gd name="adj2" fmla="val 2618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빈 문자열을 가진 </a:t>
            </a:r>
            <a:r>
              <a:rPr lang="ko-KR" altLang="en-US" sz="1200" dirty="0" err="1">
                <a:solidFill>
                  <a:schemeClr val="tx1"/>
                </a:solidFill>
              </a:rPr>
              <a:t>스트링</a:t>
            </a:r>
            <a:r>
              <a:rPr lang="ko-KR" altLang="en-US" sz="1200" dirty="0">
                <a:solidFill>
                  <a:schemeClr val="tx1"/>
                </a:solidFill>
              </a:rPr>
              <a:t> 출력</a:t>
            </a:r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5786064" y="980728"/>
            <a:ext cx="1794317" cy="471664"/>
          </a:xfrm>
          <a:prstGeom prst="wedgeRoundRectCallout">
            <a:avLst>
              <a:gd name="adj1" fmla="val -133570"/>
              <a:gd name="adj2" fmla="val 2353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string </a:t>
            </a:r>
            <a:r>
              <a:rPr lang="ko-KR" altLang="en-US" sz="1100" dirty="0">
                <a:solidFill>
                  <a:schemeClr val="tx1"/>
                </a:solidFill>
              </a:rPr>
              <a:t>클래스를 사용하기 위해 반드시 필요</a:t>
            </a:r>
          </a:p>
        </p:txBody>
      </p:sp>
    </p:spTree>
    <p:extLst>
      <p:ext uri="{BB962C8B-B14F-4D97-AF65-F5344CB8AC3E}">
        <p14:creationId xmlns:p14="http://schemas.microsoft.com/office/powerpoint/2010/main" val="31877481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03512" y="44624"/>
            <a:ext cx="7848872" cy="576064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예제 </a:t>
            </a:r>
            <a:r>
              <a:rPr lang="en-US" altLang="ko-KR" sz="2400" dirty="0"/>
              <a:t>4-12 string </a:t>
            </a:r>
            <a:r>
              <a:rPr lang="ko-KR" altLang="en-US" sz="2400" dirty="0"/>
              <a:t>배열 선언과 문자열 키 입력 응용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1055440" y="4184216"/>
            <a:ext cx="5237980" cy="1200329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ko-KR" altLang="en-US" sz="1200" dirty="0"/>
              <a:t>이름 </a:t>
            </a:r>
            <a:r>
              <a:rPr lang="en-US" altLang="ko-KR" sz="1200" dirty="0"/>
              <a:t>&gt;&gt; </a:t>
            </a:r>
            <a:r>
              <a:rPr lang="en-US" altLang="ko-KR" sz="1200" dirty="0">
                <a:solidFill>
                  <a:srgbClr val="00B050"/>
                </a:solidFill>
              </a:rPr>
              <a:t>Kim Nam Yun</a:t>
            </a:r>
          </a:p>
          <a:p>
            <a:r>
              <a:rPr lang="ko-KR" altLang="en-US" sz="1200" dirty="0"/>
              <a:t>이름 </a:t>
            </a:r>
            <a:r>
              <a:rPr lang="en-US" altLang="ko-KR" sz="1200" dirty="0"/>
              <a:t>&gt;&gt;</a:t>
            </a:r>
            <a:r>
              <a:rPr lang="en-US" altLang="ko-KR" sz="1200" dirty="0">
                <a:solidFill>
                  <a:srgbClr val="00B050"/>
                </a:solidFill>
              </a:rPr>
              <a:t> Chang Jae Young</a:t>
            </a:r>
          </a:p>
          <a:p>
            <a:r>
              <a:rPr lang="ko-KR" altLang="en-US" sz="1200" dirty="0"/>
              <a:t>이름 </a:t>
            </a:r>
            <a:r>
              <a:rPr lang="en-US" altLang="ko-KR" sz="1200" dirty="0"/>
              <a:t>&gt;&gt; </a:t>
            </a:r>
            <a:r>
              <a:rPr lang="en-US" altLang="ko-KR" sz="1200" dirty="0">
                <a:solidFill>
                  <a:srgbClr val="00B050"/>
                </a:solidFill>
              </a:rPr>
              <a:t>Lee Jae Moon</a:t>
            </a:r>
          </a:p>
          <a:p>
            <a:r>
              <a:rPr lang="ko-KR" altLang="en-US" sz="1200" dirty="0"/>
              <a:t>이름 </a:t>
            </a:r>
            <a:r>
              <a:rPr lang="en-US" altLang="ko-KR" sz="1200" dirty="0"/>
              <a:t>&gt;&gt; </a:t>
            </a:r>
            <a:r>
              <a:rPr lang="en-US" altLang="ko-KR" sz="1200" dirty="0">
                <a:solidFill>
                  <a:srgbClr val="00B050"/>
                </a:solidFill>
              </a:rPr>
              <a:t>Han Won Sun</a:t>
            </a:r>
          </a:p>
          <a:p>
            <a:r>
              <a:rPr lang="ko-KR" altLang="en-US" sz="1200" dirty="0"/>
              <a:t>이름 </a:t>
            </a:r>
            <a:r>
              <a:rPr lang="en-US" altLang="ko-KR" sz="1200" dirty="0"/>
              <a:t>&gt;&gt; </a:t>
            </a:r>
            <a:r>
              <a:rPr lang="en-US" altLang="ko-KR" sz="1200" dirty="0">
                <a:solidFill>
                  <a:srgbClr val="00B050"/>
                </a:solidFill>
              </a:rPr>
              <a:t>Hwang Su </a:t>
            </a:r>
            <a:r>
              <a:rPr lang="en-US" altLang="ko-KR" sz="1200" dirty="0" err="1">
                <a:solidFill>
                  <a:srgbClr val="00B050"/>
                </a:solidFill>
              </a:rPr>
              <a:t>hee</a:t>
            </a:r>
            <a:endParaRPr lang="en-US" altLang="ko-KR" sz="1200" dirty="0">
              <a:solidFill>
                <a:srgbClr val="00B050"/>
              </a:solidFill>
            </a:endParaRPr>
          </a:p>
          <a:p>
            <a:r>
              <a:rPr lang="ko-KR" altLang="en-US" sz="1200" dirty="0"/>
              <a:t>사전에서 가장 뒤에 나오는 문자열은 </a:t>
            </a:r>
            <a:r>
              <a:rPr lang="en-US" altLang="ko-KR" sz="1200" dirty="0"/>
              <a:t>Lee Jae Moon</a:t>
            </a:r>
            <a:endParaRPr lang="ko-KR" altLang="en-US" sz="1200" dirty="0"/>
          </a:p>
        </p:txBody>
      </p:sp>
      <p:sp>
        <p:nvSpPr>
          <p:cNvPr id="6" name="직사각형 5"/>
          <p:cNvSpPr/>
          <p:nvPr/>
        </p:nvSpPr>
        <p:spPr>
          <a:xfrm>
            <a:off x="4943872" y="980728"/>
            <a:ext cx="6480720" cy="440120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#include &lt;</a:t>
            </a:r>
            <a:r>
              <a:rPr lang="en-US" altLang="ko-KR" sz="1400" dirty="0" err="1"/>
              <a:t>iostream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#include &lt;string&gt;</a:t>
            </a:r>
          </a:p>
          <a:p>
            <a:pPr defTabSz="180000"/>
            <a:r>
              <a:rPr lang="en-US" altLang="ko-KR" sz="1400" dirty="0"/>
              <a:t>using namespace </a:t>
            </a:r>
            <a:r>
              <a:rPr lang="en-US" altLang="ko-KR" sz="1400" dirty="0" err="1"/>
              <a:t>std</a:t>
            </a:r>
            <a:r>
              <a:rPr lang="en-US" altLang="ko-KR" sz="1400" dirty="0"/>
              <a:t>;</a:t>
            </a:r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dirty="0" err="1"/>
              <a:t>int</a:t>
            </a:r>
            <a:r>
              <a:rPr lang="en-US" altLang="ko-KR" sz="1400" dirty="0"/>
              <a:t> main() {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b="1" dirty="0"/>
              <a:t>string names[5]; </a:t>
            </a:r>
            <a:r>
              <a:rPr lang="en-US" altLang="ko-KR" sz="1400" dirty="0"/>
              <a:t>// </a:t>
            </a:r>
            <a:r>
              <a:rPr lang="ko-KR" altLang="en-US" sz="1400" dirty="0"/>
              <a:t>문자열 배열 선언</a:t>
            </a:r>
          </a:p>
          <a:p>
            <a:pPr defTabSz="180000"/>
            <a:endParaRPr lang="ko-KR" altLang="en-US" sz="1400" dirty="0"/>
          </a:p>
          <a:p>
            <a:pPr defTabSz="180000"/>
            <a:r>
              <a:rPr lang="ko-KR" altLang="en-US" sz="1400" dirty="0"/>
              <a:t>	</a:t>
            </a:r>
            <a:r>
              <a:rPr lang="en-US" altLang="ko-KR" sz="1400" dirty="0"/>
              <a:t>for(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</a:t>
            </a:r>
            <a:r>
              <a:rPr lang="en-US" altLang="ko-KR" sz="1400" dirty="0" err="1"/>
              <a:t>i</a:t>
            </a:r>
            <a:r>
              <a:rPr lang="en-US" altLang="ko-KR" sz="1400" dirty="0"/>
              <a:t>=0; </a:t>
            </a:r>
            <a:r>
              <a:rPr lang="en-US" altLang="ko-KR" sz="1400" dirty="0" err="1"/>
              <a:t>i</a:t>
            </a:r>
            <a:r>
              <a:rPr lang="en-US" altLang="ko-KR" sz="1400" dirty="0"/>
              <a:t>&lt;5; </a:t>
            </a:r>
            <a:r>
              <a:rPr lang="en-US" altLang="ko-KR" sz="1400" dirty="0" err="1"/>
              <a:t>i</a:t>
            </a:r>
            <a:r>
              <a:rPr lang="en-US" altLang="ko-KR" sz="1400" dirty="0"/>
              <a:t>++) {</a:t>
            </a:r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dirty="0" err="1"/>
              <a:t>cout</a:t>
            </a:r>
            <a:r>
              <a:rPr lang="en-US" altLang="ko-KR" sz="1400" dirty="0"/>
              <a:t> &lt;&lt; "</a:t>
            </a:r>
            <a:r>
              <a:rPr lang="ko-KR" altLang="en-US" sz="1400" dirty="0"/>
              <a:t>이름 </a:t>
            </a:r>
            <a:r>
              <a:rPr lang="en-US" altLang="ko-KR" sz="1400" dirty="0"/>
              <a:t>&gt;&gt; ";</a:t>
            </a:r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b="1" dirty="0" err="1"/>
              <a:t>getline</a:t>
            </a:r>
            <a:r>
              <a:rPr lang="en-US" altLang="ko-KR" sz="1400" b="1" dirty="0"/>
              <a:t>(</a:t>
            </a:r>
            <a:r>
              <a:rPr lang="en-US" altLang="ko-KR" sz="1400" b="1" dirty="0" err="1"/>
              <a:t>cin</a:t>
            </a:r>
            <a:r>
              <a:rPr lang="en-US" altLang="ko-KR" sz="1400" b="1" dirty="0"/>
              <a:t>, names[</a:t>
            </a:r>
            <a:r>
              <a:rPr lang="en-US" altLang="ko-KR" sz="1400" b="1" dirty="0" err="1"/>
              <a:t>i</a:t>
            </a:r>
            <a:r>
              <a:rPr lang="en-US" altLang="ko-KR" sz="1400" b="1" dirty="0"/>
              <a:t>], '\n');</a:t>
            </a:r>
          </a:p>
          <a:p>
            <a:pPr defTabSz="180000"/>
            <a:r>
              <a:rPr lang="en-US" altLang="ko-KR" sz="1400" dirty="0"/>
              <a:t>	}</a:t>
            </a:r>
          </a:p>
          <a:p>
            <a:pPr defTabSz="180000"/>
            <a:r>
              <a:rPr lang="en-US" altLang="ko-KR" sz="1400" dirty="0"/>
              <a:t>	</a:t>
            </a:r>
          </a:p>
          <a:p>
            <a:pPr defTabSz="180000"/>
            <a:r>
              <a:rPr lang="en-US" altLang="ko-KR" sz="1400" dirty="0"/>
              <a:t>	string latter = names[0];</a:t>
            </a:r>
          </a:p>
          <a:p>
            <a:pPr defTabSz="180000"/>
            <a:r>
              <a:rPr lang="en-US" altLang="ko-KR" sz="1400" dirty="0"/>
              <a:t>	for(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</a:t>
            </a:r>
            <a:r>
              <a:rPr lang="en-US" altLang="ko-KR" sz="1400" dirty="0" err="1"/>
              <a:t>i</a:t>
            </a:r>
            <a:r>
              <a:rPr lang="en-US" altLang="ko-KR" sz="1400" dirty="0"/>
              <a:t>=1; </a:t>
            </a:r>
            <a:r>
              <a:rPr lang="en-US" altLang="ko-KR" sz="1400" dirty="0" err="1"/>
              <a:t>i</a:t>
            </a:r>
            <a:r>
              <a:rPr lang="en-US" altLang="ko-KR" sz="1400" dirty="0"/>
              <a:t>&lt;5; </a:t>
            </a:r>
            <a:r>
              <a:rPr lang="en-US" altLang="ko-KR" sz="1400" dirty="0" err="1"/>
              <a:t>i</a:t>
            </a:r>
            <a:r>
              <a:rPr lang="en-US" altLang="ko-KR" sz="1400" dirty="0"/>
              <a:t>++) {</a:t>
            </a:r>
          </a:p>
          <a:p>
            <a:pPr defTabSz="180000"/>
            <a:r>
              <a:rPr lang="en-US" altLang="ko-KR" sz="1400" dirty="0"/>
              <a:t>		if(</a:t>
            </a:r>
            <a:r>
              <a:rPr lang="en-US" altLang="ko-KR" sz="1400" b="1" dirty="0"/>
              <a:t>latter &lt; names[</a:t>
            </a:r>
            <a:r>
              <a:rPr lang="en-US" altLang="ko-KR" sz="1400" b="1" dirty="0" err="1"/>
              <a:t>i</a:t>
            </a:r>
            <a:r>
              <a:rPr lang="en-US" altLang="ko-KR" sz="1400" b="1" dirty="0"/>
              <a:t>]</a:t>
            </a:r>
            <a:r>
              <a:rPr lang="en-US" altLang="ko-KR" sz="1400" dirty="0"/>
              <a:t>) { // </a:t>
            </a:r>
            <a:r>
              <a:rPr lang="ko-KR" altLang="en-US" sz="1400" dirty="0"/>
              <a:t>사전 순으로 </a:t>
            </a:r>
            <a:r>
              <a:rPr lang="en-US" altLang="ko-KR" sz="1400" dirty="0"/>
              <a:t>latter </a:t>
            </a:r>
            <a:r>
              <a:rPr lang="ko-KR" altLang="en-US" sz="1400" dirty="0"/>
              <a:t>문자열이 앞에 온다면</a:t>
            </a:r>
          </a:p>
          <a:p>
            <a:pPr defTabSz="180000"/>
            <a:r>
              <a:rPr lang="ko-KR" altLang="en-US" sz="1400" dirty="0"/>
              <a:t>			</a:t>
            </a:r>
            <a:r>
              <a:rPr lang="en-US" altLang="ko-KR" sz="1400" dirty="0"/>
              <a:t>latter = names[</a:t>
            </a:r>
            <a:r>
              <a:rPr lang="en-US" altLang="ko-KR" sz="1400" dirty="0" err="1"/>
              <a:t>i</a:t>
            </a:r>
            <a:r>
              <a:rPr lang="en-US" altLang="ko-KR" sz="1400" dirty="0"/>
              <a:t>]; // latter </a:t>
            </a:r>
            <a:r>
              <a:rPr lang="ko-KR" altLang="en-US" sz="1400" dirty="0"/>
              <a:t>문자열 변경</a:t>
            </a:r>
          </a:p>
          <a:p>
            <a:pPr defTabSz="180000"/>
            <a:r>
              <a:rPr lang="ko-KR" altLang="en-US" sz="1400" dirty="0"/>
              <a:t>		</a:t>
            </a:r>
            <a:r>
              <a:rPr lang="en-US" altLang="ko-KR" sz="1400" dirty="0"/>
              <a:t>}</a:t>
            </a:r>
          </a:p>
          <a:p>
            <a:pPr defTabSz="180000"/>
            <a:r>
              <a:rPr lang="en-US" altLang="ko-KR" sz="1400" dirty="0"/>
              <a:t>	}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err="1"/>
              <a:t>cout</a:t>
            </a:r>
            <a:r>
              <a:rPr lang="en-US" altLang="ko-KR" sz="1400" dirty="0"/>
              <a:t> &lt;&lt; "</a:t>
            </a:r>
            <a:r>
              <a:rPr lang="ko-KR" altLang="en-US" sz="1400" dirty="0"/>
              <a:t>사전에서 가장 뒤에 나오는 문자열은 </a:t>
            </a:r>
            <a:r>
              <a:rPr lang="en-US" altLang="ko-KR" sz="1400" dirty="0"/>
              <a:t>" &lt;&lt; latter &lt;&lt; </a:t>
            </a:r>
            <a:r>
              <a:rPr lang="en-US" altLang="ko-KR" sz="1400" dirty="0" err="1"/>
              <a:t>endl</a:t>
            </a:r>
            <a:r>
              <a:rPr lang="en-US" altLang="ko-KR" sz="1400" dirty="0"/>
              <a:t>;</a:t>
            </a:r>
          </a:p>
          <a:p>
            <a:pPr defTabSz="180000"/>
            <a:r>
              <a:rPr lang="en-US" altLang="ko-KR" sz="1400" dirty="0"/>
              <a:t>}</a:t>
            </a:r>
            <a:endParaRPr lang="ko-KR" altLang="en-US" sz="1400" dirty="0"/>
          </a:p>
        </p:txBody>
      </p:sp>
      <p:sp>
        <p:nvSpPr>
          <p:cNvPr id="7" name="직사각형 6"/>
          <p:cNvSpPr/>
          <p:nvPr/>
        </p:nvSpPr>
        <p:spPr>
          <a:xfrm>
            <a:off x="779740" y="1196752"/>
            <a:ext cx="4013845" cy="18913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en-US" altLang="ko-KR" sz="1600" b="1" dirty="0">
                <a:solidFill>
                  <a:srgbClr val="0070C0"/>
                </a:solidFill>
                <a:latin typeface="+mj-ea"/>
                <a:ea typeface="+mj-ea"/>
              </a:rPr>
              <a:t>5 </a:t>
            </a:r>
            <a:r>
              <a:rPr lang="ko-KR" altLang="en-US" sz="1600" b="1" dirty="0">
                <a:solidFill>
                  <a:srgbClr val="0070C0"/>
                </a:solidFill>
                <a:latin typeface="+mj-ea"/>
                <a:ea typeface="+mj-ea"/>
              </a:rPr>
              <a:t>개의 </a:t>
            </a:r>
            <a:r>
              <a:rPr lang="en-US" altLang="ko-KR" sz="1600" b="1" dirty="0">
                <a:solidFill>
                  <a:srgbClr val="0070C0"/>
                </a:solidFill>
                <a:latin typeface="+mj-ea"/>
                <a:ea typeface="+mj-ea"/>
              </a:rPr>
              <a:t>string </a:t>
            </a:r>
            <a:r>
              <a:rPr lang="ko-KR" altLang="en-US" sz="1600" b="1" dirty="0">
                <a:solidFill>
                  <a:srgbClr val="0070C0"/>
                </a:solidFill>
                <a:latin typeface="+mj-ea"/>
                <a:ea typeface="+mj-ea"/>
              </a:rPr>
              <a:t>배열을 선언하고 </a:t>
            </a:r>
            <a:r>
              <a:rPr lang="en-US" altLang="ko-KR" sz="1600" b="1" dirty="0" err="1">
                <a:solidFill>
                  <a:srgbClr val="0070C0"/>
                </a:solidFill>
                <a:latin typeface="+mj-ea"/>
                <a:ea typeface="+mj-ea"/>
              </a:rPr>
              <a:t>getline</a:t>
            </a:r>
            <a:r>
              <a:rPr lang="en-US" altLang="ko-KR" sz="1600" b="1" dirty="0">
                <a:solidFill>
                  <a:srgbClr val="0070C0"/>
                </a:solidFill>
                <a:latin typeface="+mj-ea"/>
                <a:ea typeface="+mj-ea"/>
              </a:rPr>
              <a:t>()</a:t>
            </a:r>
            <a:r>
              <a:rPr lang="ko-KR" altLang="en-US" sz="1600" b="1" dirty="0">
                <a:solidFill>
                  <a:srgbClr val="0070C0"/>
                </a:solidFill>
                <a:latin typeface="+mj-ea"/>
                <a:ea typeface="+mj-ea"/>
              </a:rPr>
              <a:t>을 이용하여 문자열을 입력 받아 사전 순으로 가장 뒤에 나오는 문자열을 출력하라</a:t>
            </a:r>
            <a:r>
              <a:rPr lang="en-US" altLang="ko-KR" sz="1600" b="1" dirty="0">
                <a:solidFill>
                  <a:srgbClr val="0070C0"/>
                </a:solidFill>
                <a:latin typeface="+mj-ea"/>
                <a:ea typeface="+mj-ea"/>
              </a:rPr>
              <a:t>. </a:t>
            </a:r>
            <a:r>
              <a:rPr lang="ko-KR" altLang="en-US" sz="1600" b="1" dirty="0">
                <a:solidFill>
                  <a:srgbClr val="0070C0"/>
                </a:solidFill>
                <a:latin typeface="+mj-ea"/>
                <a:ea typeface="+mj-ea"/>
              </a:rPr>
              <a:t>문자열 비교는 </a:t>
            </a:r>
            <a:r>
              <a:rPr lang="en-US" altLang="ko-KR" sz="1600" b="1" dirty="0">
                <a:solidFill>
                  <a:srgbClr val="0070C0"/>
                </a:solidFill>
                <a:latin typeface="+mj-ea"/>
                <a:ea typeface="+mj-ea"/>
              </a:rPr>
              <a:t>&lt;,</a:t>
            </a:r>
            <a:r>
              <a:rPr lang="ko-KR" altLang="en-US" sz="1600" b="1" dirty="0">
                <a:solidFill>
                  <a:srgbClr val="0070C0"/>
                </a:solidFill>
                <a:latin typeface="+mj-ea"/>
                <a:ea typeface="+mj-ea"/>
              </a:rPr>
              <a:t> </a:t>
            </a:r>
            <a:r>
              <a:rPr lang="en-US" altLang="ko-KR" sz="1600" b="1" dirty="0">
                <a:solidFill>
                  <a:srgbClr val="0070C0"/>
                </a:solidFill>
                <a:latin typeface="+mj-ea"/>
                <a:ea typeface="+mj-ea"/>
              </a:rPr>
              <a:t>&gt; </a:t>
            </a:r>
            <a:r>
              <a:rPr lang="ko-KR" altLang="en-US" sz="1600" b="1" dirty="0">
                <a:solidFill>
                  <a:srgbClr val="0070C0"/>
                </a:solidFill>
                <a:latin typeface="+mj-ea"/>
                <a:ea typeface="+mj-ea"/>
              </a:rPr>
              <a:t>연산자를 간단히 이용하면 된다</a:t>
            </a:r>
            <a:r>
              <a:rPr lang="en-US" altLang="ko-KR" sz="1600" b="1" dirty="0">
                <a:solidFill>
                  <a:srgbClr val="0070C0"/>
                </a:solidFill>
                <a:latin typeface="+mj-ea"/>
                <a:ea typeface="+mj-ea"/>
              </a:rPr>
              <a:t>.</a:t>
            </a:r>
            <a:endParaRPr lang="ko-KR" altLang="en-US" sz="1600" b="1" dirty="0">
              <a:solidFill>
                <a:srgbClr val="0070C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1596544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4-13 </a:t>
            </a:r>
            <a:r>
              <a:rPr lang="ko-KR" altLang="en-US" dirty="0"/>
              <a:t>문자열을 입력 받고 회전시키기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8112224" y="3578826"/>
            <a:ext cx="2877711" cy="2308324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ko-KR" altLang="en-US" sz="1200" dirty="0"/>
              <a:t>문자열을 입력하세요</a:t>
            </a:r>
            <a:r>
              <a:rPr lang="en-US" altLang="ko-KR" sz="1200" dirty="0"/>
              <a:t> (</a:t>
            </a:r>
            <a:r>
              <a:rPr lang="ko-KR" altLang="en-US" sz="1200" dirty="0"/>
              <a:t>한글 안됨</a:t>
            </a:r>
            <a:r>
              <a:rPr lang="en-US" altLang="ko-KR" sz="1200" dirty="0"/>
              <a:t>) </a:t>
            </a:r>
          </a:p>
          <a:p>
            <a:r>
              <a:rPr lang="en-US" altLang="ko-KR" sz="1200" dirty="0">
                <a:solidFill>
                  <a:srgbClr val="00B050"/>
                </a:solidFill>
              </a:rPr>
              <a:t>I love you</a:t>
            </a:r>
          </a:p>
          <a:p>
            <a:r>
              <a:rPr lang="en-US" altLang="ko-KR" sz="1200" dirty="0"/>
              <a:t> love </a:t>
            </a:r>
            <a:r>
              <a:rPr lang="en-US" altLang="ko-KR" sz="1200" dirty="0" err="1"/>
              <a:t>youI</a:t>
            </a:r>
            <a:endParaRPr lang="en-US" altLang="ko-KR" sz="1200" dirty="0"/>
          </a:p>
          <a:p>
            <a:r>
              <a:rPr lang="en-US" altLang="ko-KR" sz="1200" dirty="0"/>
              <a:t>love </a:t>
            </a:r>
            <a:r>
              <a:rPr lang="en-US" altLang="ko-KR" sz="1200" dirty="0" err="1"/>
              <a:t>youI</a:t>
            </a:r>
            <a:endParaRPr lang="en-US" altLang="ko-KR" sz="1200" dirty="0"/>
          </a:p>
          <a:p>
            <a:r>
              <a:rPr lang="en-US" altLang="ko-KR" sz="1200" dirty="0" err="1"/>
              <a:t>ove</a:t>
            </a:r>
            <a:r>
              <a:rPr lang="en-US" altLang="ko-KR" sz="1200" dirty="0"/>
              <a:t> </a:t>
            </a:r>
            <a:r>
              <a:rPr lang="en-US" altLang="ko-KR" sz="1200" dirty="0" err="1"/>
              <a:t>youI</a:t>
            </a:r>
            <a:r>
              <a:rPr lang="en-US" altLang="ko-KR" sz="1200" dirty="0"/>
              <a:t> l</a:t>
            </a:r>
          </a:p>
          <a:p>
            <a:r>
              <a:rPr lang="en-US" altLang="ko-KR" sz="1200" dirty="0" err="1"/>
              <a:t>ve</a:t>
            </a:r>
            <a:r>
              <a:rPr lang="en-US" altLang="ko-KR" sz="1200" dirty="0"/>
              <a:t> </a:t>
            </a:r>
            <a:r>
              <a:rPr lang="en-US" altLang="ko-KR" sz="1200" dirty="0" err="1"/>
              <a:t>youI</a:t>
            </a:r>
            <a:r>
              <a:rPr lang="en-US" altLang="ko-KR" sz="1200" dirty="0"/>
              <a:t> lo</a:t>
            </a:r>
          </a:p>
          <a:p>
            <a:r>
              <a:rPr lang="en-US" altLang="ko-KR" sz="1200" dirty="0"/>
              <a:t>e </a:t>
            </a:r>
            <a:r>
              <a:rPr lang="en-US" altLang="ko-KR" sz="1200" dirty="0" err="1"/>
              <a:t>youI</a:t>
            </a:r>
            <a:r>
              <a:rPr lang="en-US" altLang="ko-KR" sz="1200" dirty="0"/>
              <a:t> </a:t>
            </a:r>
            <a:r>
              <a:rPr lang="en-US" altLang="ko-KR" sz="1200" dirty="0" err="1"/>
              <a:t>lov</a:t>
            </a:r>
            <a:endParaRPr lang="en-US" altLang="ko-KR" sz="1200" dirty="0"/>
          </a:p>
          <a:p>
            <a:r>
              <a:rPr lang="en-US" altLang="ko-KR" sz="1200" dirty="0"/>
              <a:t> </a:t>
            </a:r>
            <a:r>
              <a:rPr lang="en-US" altLang="ko-KR" sz="1200" dirty="0" err="1"/>
              <a:t>youI</a:t>
            </a:r>
            <a:r>
              <a:rPr lang="en-US" altLang="ko-KR" sz="1200" dirty="0"/>
              <a:t> love</a:t>
            </a:r>
          </a:p>
          <a:p>
            <a:r>
              <a:rPr lang="en-US" altLang="ko-KR" sz="1200" dirty="0" err="1"/>
              <a:t>youI</a:t>
            </a:r>
            <a:r>
              <a:rPr lang="en-US" altLang="ko-KR" sz="1200" dirty="0"/>
              <a:t> love</a:t>
            </a:r>
          </a:p>
          <a:p>
            <a:r>
              <a:rPr lang="en-US" altLang="ko-KR" sz="1200" dirty="0" err="1"/>
              <a:t>ouI</a:t>
            </a:r>
            <a:r>
              <a:rPr lang="en-US" altLang="ko-KR" sz="1200" dirty="0"/>
              <a:t> love y</a:t>
            </a:r>
          </a:p>
          <a:p>
            <a:r>
              <a:rPr lang="en-US" altLang="ko-KR" sz="1200" dirty="0" err="1"/>
              <a:t>uI</a:t>
            </a:r>
            <a:r>
              <a:rPr lang="en-US" altLang="ko-KR" sz="1200" dirty="0"/>
              <a:t> love </a:t>
            </a:r>
            <a:r>
              <a:rPr lang="en-US" altLang="ko-KR" sz="1200" dirty="0" err="1"/>
              <a:t>yo</a:t>
            </a:r>
            <a:endParaRPr lang="en-US" altLang="ko-KR" sz="1200" dirty="0"/>
          </a:p>
          <a:p>
            <a:r>
              <a:rPr lang="en-US" altLang="ko-KR" sz="1200" dirty="0"/>
              <a:t>I love you</a:t>
            </a:r>
            <a:endParaRPr lang="ko-KR" altLang="en-US" sz="1200" dirty="0"/>
          </a:p>
        </p:txBody>
      </p:sp>
      <p:sp>
        <p:nvSpPr>
          <p:cNvPr id="6" name="직사각형 5"/>
          <p:cNvSpPr/>
          <p:nvPr/>
        </p:nvSpPr>
        <p:spPr>
          <a:xfrm>
            <a:off x="1850136" y="1916832"/>
            <a:ext cx="6190080" cy="397031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#include &lt;</a:t>
            </a:r>
            <a:r>
              <a:rPr lang="en-US" altLang="ko-KR" sz="1400" dirty="0" err="1"/>
              <a:t>iostream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#include &lt;string&gt;</a:t>
            </a:r>
          </a:p>
          <a:p>
            <a:pPr defTabSz="180000"/>
            <a:r>
              <a:rPr lang="en-US" altLang="ko-KR" sz="1400" dirty="0"/>
              <a:t>using namespace </a:t>
            </a:r>
            <a:r>
              <a:rPr lang="en-US" altLang="ko-KR" sz="1400" dirty="0" err="1"/>
              <a:t>std</a:t>
            </a:r>
            <a:r>
              <a:rPr lang="en-US" altLang="ko-KR" sz="1400" dirty="0"/>
              <a:t>;</a:t>
            </a:r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dirty="0" err="1"/>
              <a:t>int</a:t>
            </a:r>
            <a:r>
              <a:rPr lang="en-US" altLang="ko-KR" sz="1400" dirty="0"/>
              <a:t> main() {</a:t>
            </a:r>
          </a:p>
          <a:p>
            <a:pPr defTabSz="180000"/>
            <a:r>
              <a:rPr lang="en-US" altLang="ko-KR" sz="1400" dirty="0"/>
              <a:t>	string s;</a:t>
            </a:r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err="1"/>
              <a:t>cout</a:t>
            </a:r>
            <a:r>
              <a:rPr lang="en-US" altLang="ko-KR" sz="1400" dirty="0"/>
              <a:t> &lt;&lt; "</a:t>
            </a:r>
            <a:r>
              <a:rPr lang="ko-KR" altLang="en-US" sz="1400" dirty="0"/>
              <a:t>문자열을 입력하세요</a:t>
            </a:r>
            <a:r>
              <a:rPr lang="en-US" altLang="ko-KR" sz="1400" dirty="0"/>
              <a:t>(</a:t>
            </a:r>
            <a:r>
              <a:rPr lang="ko-KR" altLang="en-US" sz="1400" dirty="0"/>
              <a:t>한글 안됨</a:t>
            </a:r>
            <a:r>
              <a:rPr lang="en-US" altLang="ko-KR" sz="1400" dirty="0"/>
              <a:t>) " &lt;&lt; </a:t>
            </a:r>
            <a:r>
              <a:rPr lang="en-US" altLang="ko-KR" sz="1400" dirty="0" err="1"/>
              <a:t>endl</a:t>
            </a:r>
            <a:r>
              <a:rPr lang="en-US" altLang="ko-KR" sz="1400" dirty="0"/>
              <a:t>;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b="1" dirty="0" err="1"/>
              <a:t>getline</a:t>
            </a:r>
            <a:r>
              <a:rPr lang="en-US" altLang="ko-KR" sz="1400" b="1" dirty="0"/>
              <a:t>(</a:t>
            </a:r>
            <a:r>
              <a:rPr lang="en-US" altLang="ko-KR" sz="1400" b="1" dirty="0" err="1"/>
              <a:t>cin</a:t>
            </a:r>
            <a:r>
              <a:rPr lang="en-US" altLang="ko-KR" sz="1400" b="1" dirty="0"/>
              <a:t>, s, '\n'); </a:t>
            </a:r>
            <a:r>
              <a:rPr lang="en-US" altLang="ko-KR" sz="1400" dirty="0"/>
              <a:t>// </a:t>
            </a:r>
            <a:r>
              <a:rPr lang="ko-KR" altLang="en-US" sz="1400" dirty="0"/>
              <a:t>문자열 입력</a:t>
            </a:r>
          </a:p>
          <a:p>
            <a:pPr defTabSz="180000"/>
            <a:r>
              <a:rPr lang="ko-KR" altLang="en-US" sz="1400" dirty="0"/>
              <a:t>	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</a:t>
            </a:r>
            <a:r>
              <a:rPr lang="en-US" altLang="ko-KR" sz="1400" dirty="0" err="1"/>
              <a:t>len</a:t>
            </a:r>
            <a:r>
              <a:rPr lang="en-US" altLang="ko-KR" sz="1400" dirty="0"/>
              <a:t> = </a:t>
            </a:r>
            <a:r>
              <a:rPr lang="en-US" altLang="ko-KR" sz="1400" b="1" dirty="0" err="1"/>
              <a:t>s.length</a:t>
            </a:r>
            <a:r>
              <a:rPr lang="en-US" altLang="ko-KR" sz="1400" b="1" dirty="0"/>
              <a:t>()</a:t>
            </a:r>
            <a:r>
              <a:rPr lang="en-US" altLang="ko-KR" sz="1400" dirty="0"/>
              <a:t>; // </a:t>
            </a:r>
            <a:r>
              <a:rPr lang="ko-KR" altLang="en-US" sz="1400" dirty="0"/>
              <a:t>문자열의 길이</a:t>
            </a:r>
          </a:p>
          <a:p>
            <a:pPr defTabSz="180000"/>
            <a:endParaRPr lang="ko-KR" altLang="en-US" sz="1400" dirty="0"/>
          </a:p>
          <a:p>
            <a:pPr defTabSz="180000"/>
            <a:r>
              <a:rPr lang="ko-KR" altLang="en-US" sz="1400" dirty="0"/>
              <a:t>	</a:t>
            </a:r>
            <a:r>
              <a:rPr lang="en-US" altLang="ko-KR" sz="1400" dirty="0"/>
              <a:t>for(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</a:t>
            </a:r>
            <a:r>
              <a:rPr lang="en-US" altLang="ko-KR" sz="1400" dirty="0" err="1"/>
              <a:t>i</a:t>
            </a:r>
            <a:r>
              <a:rPr lang="en-US" altLang="ko-KR" sz="1400" dirty="0"/>
              <a:t>=0; </a:t>
            </a:r>
            <a:r>
              <a:rPr lang="en-US" altLang="ko-KR" sz="1400" dirty="0" err="1"/>
              <a:t>i</a:t>
            </a:r>
            <a:r>
              <a:rPr lang="en-US" altLang="ko-KR" sz="1400" dirty="0"/>
              <a:t>&lt;</a:t>
            </a:r>
            <a:r>
              <a:rPr lang="en-US" altLang="ko-KR" sz="1400" dirty="0" err="1"/>
              <a:t>len</a:t>
            </a:r>
            <a:r>
              <a:rPr lang="en-US" altLang="ko-KR" sz="1400" dirty="0"/>
              <a:t>; </a:t>
            </a:r>
            <a:r>
              <a:rPr lang="en-US" altLang="ko-KR" sz="1400" dirty="0" err="1"/>
              <a:t>i</a:t>
            </a:r>
            <a:r>
              <a:rPr lang="en-US" altLang="ko-KR" sz="1400" dirty="0"/>
              <a:t>++) {</a:t>
            </a:r>
          </a:p>
          <a:p>
            <a:pPr defTabSz="180000"/>
            <a:r>
              <a:rPr lang="en-US" altLang="ko-KR" sz="1400" dirty="0"/>
              <a:t>		string first = </a:t>
            </a:r>
            <a:r>
              <a:rPr lang="en-US" altLang="ko-KR" sz="1400" b="1" dirty="0" err="1"/>
              <a:t>s.substr</a:t>
            </a:r>
            <a:r>
              <a:rPr lang="en-US" altLang="ko-KR" sz="1400" b="1" dirty="0"/>
              <a:t>(0,1)</a:t>
            </a:r>
            <a:r>
              <a:rPr lang="en-US" altLang="ko-KR" sz="1400" dirty="0"/>
              <a:t>; // </a:t>
            </a:r>
            <a:r>
              <a:rPr lang="ko-KR" altLang="en-US" sz="1400" dirty="0"/>
              <a:t>맨 앞의 문자 </a:t>
            </a:r>
            <a:r>
              <a:rPr lang="en-US" altLang="ko-KR" sz="1400" dirty="0"/>
              <a:t>1</a:t>
            </a:r>
            <a:r>
              <a:rPr lang="ko-KR" altLang="en-US" sz="1400" dirty="0"/>
              <a:t>개를 문자열로 분리</a:t>
            </a:r>
          </a:p>
          <a:p>
            <a:pPr defTabSz="180000"/>
            <a:r>
              <a:rPr lang="ko-KR" altLang="en-US" sz="1400" dirty="0"/>
              <a:t>		</a:t>
            </a:r>
            <a:r>
              <a:rPr lang="en-US" altLang="ko-KR" sz="1400" dirty="0"/>
              <a:t>string sub = </a:t>
            </a:r>
            <a:r>
              <a:rPr lang="en-US" altLang="ko-KR" sz="1400" b="1" dirty="0" err="1"/>
              <a:t>s.substr</a:t>
            </a:r>
            <a:r>
              <a:rPr lang="en-US" altLang="ko-KR" sz="1400" b="1" dirty="0"/>
              <a:t>(1, len-1)</a:t>
            </a:r>
            <a:r>
              <a:rPr lang="en-US" altLang="ko-KR" sz="1400" dirty="0"/>
              <a:t>; // </a:t>
            </a:r>
            <a:r>
              <a:rPr lang="ko-KR" altLang="en-US" sz="1400" dirty="0"/>
              <a:t>나머지 문자들을 문자열로 분리</a:t>
            </a:r>
          </a:p>
          <a:p>
            <a:pPr defTabSz="180000"/>
            <a:r>
              <a:rPr lang="ko-KR" altLang="en-US" sz="1400" dirty="0"/>
              <a:t>		</a:t>
            </a:r>
            <a:r>
              <a:rPr lang="en-US" altLang="ko-KR" sz="1400" dirty="0"/>
              <a:t>s = </a:t>
            </a:r>
            <a:r>
              <a:rPr lang="en-US" altLang="ko-KR" sz="1400" b="1" dirty="0"/>
              <a:t>sub + first</a:t>
            </a:r>
            <a:r>
              <a:rPr lang="en-US" altLang="ko-KR" sz="1400" dirty="0"/>
              <a:t>; // </a:t>
            </a:r>
            <a:r>
              <a:rPr lang="ko-KR" altLang="en-US" sz="1400" dirty="0"/>
              <a:t>두 문자열을 연결하여 새로운 문자열로 만듦</a:t>
            </a:r>
          </a:p>
          <a:p>
            <a:pPr defTabSz="180000"/>
            <a:r>
              <a:rPr lang="ko-KR" altLang="en-US" sz="1400" dirty="0"/>
              <a:t>		</a:t>
            </a:r>
            <a:r>
              <a:rPr lang="en-US" altLang="ko-KR" sz="1400" dirty="0" err="1"/>
              <a:t>cout</a:t>
            </a:r>
            <a:r>
              <a:rPr lang="en-US" altLang="ko-KR" sz="1400" dirty="0"/>
              <a:t> &lt;&lt; s &lt;&lt; </a:t>
            </a:r>
            <a:r>
              <a:rPr lang="en-US" altLang="ko-KR" sz="1400" dirty="0" err="1"/>
              <a:t>endl</a:t>
            </a:r>
            <a:r>
              <a:rPr lang="en-US" altLang="ko-KR" sz="1400" dirty="0"/>
              <a:t>;</a:t>
            </a:r>
          </a:p>
          <a:p>
            <a:pPr defTabSz="180000"/>
            <a:r>
              <a:rPr lang="en-US" altLang="ko-KR" sz="1400" dirty="0"/>
              <a:t>	}</a:t>
            </a:r>
          </a:p>
          <a:p>
            <a:pPr defTabSz="180000"/>
            <a:r>
              <a:rPr lang="en-US" altLang="ko-KR" sz="1400" dirty="0"/>
              <a:t>}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1775520" y="1114627"/>
            <a:ext cx="790620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빈칸을 포함하는 문자열을 입력 받고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한 문자씩 왼쪽으로 회전하도록 문자열을 변경하고 출력하라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A9A21876-56B4-B614-8298-01EB14A3E321}"/>
              </a:ext>
            </a:extLst>
          </p:cNvPr>
          <p:cNvSpPr/>
          <p:nvPr/>
        </p:nvSpPr>
        <p:spPr>
          <a:xfrm>
            <a:off x="7968208" y="3789040"/>
            <a:ext cx="1152128" cy="216024"/>
          </a:xfrm>
          <a:prstGeom prst="roundRect">
            <a:avLst/>
          </a:prstGeom>
          <a:noFill/>
          <a:ln>
            <a:prstDash val="sysDot"/>
            <a:headEnd type="oval" w="med" len="med"/>
            <a:tailEnd type="triangl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말풍선: 모서리가 둥근 사각형 3">
            <a:extLst>
              <a:ext uri="{FF2B5EF4-FFF2-40B4-BE49-F238E27FC236}">
                <a16:creationId xmlns:a16="http://schemas.microsoft.com/office/drawing/2014/main" id="{43FE0FA9-2B9A-60F6-D743-1A16B7D26F99}"/>
              </a:ext>
            </a:extLst>
          </p:cNvPr>
          <p:cNvSpPr/>
          <p:nvPr/>
        </p:nvSpPr>
        <p:spPr>
          <a:xfrm>
            <a:off x="7392144" y="3323893"/>
            <a:ext cx="576064" cy="360040"/>
          </a:xfrm>
          <a:prstGeom prst="wedgeRoundRectCallout">
            <a:avLst>
              <a:gd name="adj1" fmla="val 40051"/>
              <a:gd name="adj2" fmla="val 92072"/>
              <a:gd name="adj3" fmla="val 16667"/>
            </a:avLst>
          </a:prstGeom>
          <a:ln>
            <a:headEnd type="oval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입력</a:t>
            </a:r>
          </a:p>
        </p:txBody>
      </p:sp>
    </p:spTree>
    <p:extLst>
      <p:ext uri="{BB962C8B-B14F-4D97-AF65-F5344CB8AC3E}">
        <p14:creationId xmlns:p14="http://schemas.microsoft.com/office/powerpoint/2010/main" val="28180463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03512" y="44624"/>
            <a:ext cx="8568952" cy="576064"/>
          </a:xfrm>
        </p:spPr>
        <p:txBody>
          <a:bodyPr>
            <a:noAutofit/>
          </a:bodyPr>
          <a:lstStyle/>
          <a:p>
            <a:r>
              <a:rPr lang="ko-KR" altLang="en-US" sz="2000" dirty="0"/>
              <a:t>예제 </a:t>
            </a:r>
            <a:r>
              <a:rPr lang="en-US" altLang="ko-KR" sz="2000" dirty="0"/>
              <a:t>4-14 </a:t>
            </a:r>
            <a:r>
              <a:rPr lang="ko-KR" altLang="en-US" sz="2000" dirty="0"/>
              <a:t>문자열 처리 응용 </a:t>
            </a:r>
            <a:r>
              <a:rPr lang="en-US" altLang="ko-KR" sz="2000" dirty="0"/>
              <a:t>- </a:t>
            </a:r>
            <a:r>
              <a:rPr lang="ko-KR" altLang="en-US" sz="2000" dirty="0"/>
              <a:t>덧셈 문자열을 입력 받아 덧셈 실행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1994892" y="1079445"/>
            <a:ext cx="9577064" cy="549381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300" dirty="0"/>
              <a:t>#include &lt;</a:t>
            </a:r>
            <a:r>
              <a:rPr lang="en-US" altLang="ko-KR" sz="1300" dirty="0" err="1"/>
              <a:t>iostream</a:t>
            </a:r>
            <a:r>
              <a:rPr lang="en-US" altLang="ko-KR" sz="1300" dirty="0"/>
              <a:t>&gt;</a:t>
            </a:r>
          </a:p>
          <a:p>
            <a:pPr defTabSz="180000"/>
            <a:r>
              <a:rPr lang="en-US" altLang="ko-KR" sz="1300" dirty="0"/>
              <a:t>#include &lt;string&gt;</a:t>
            </a:r>
          </a:p>
          <a:p>
            <a:pPr defTabSz="180000"/>
            <a:r>
              <a:rPr lang="en-US" altLang="ko-KR" sz="1300" dirty="0"/>
              <a:t>using namespace </a:t>
            </a:r>
            <a:r>
              <a:rPr lang="en-US" altLang="ko-KR" sz="1300" dirty="0" err="1"/>
              <a:t>std</a:t>
            </a:r>
            <a:r>
              <a:rPr lang="en-US" altLang="ko-KR" sz="1300" dirty="0"/>
              <a:t>;</a:t>
            </a:r>
          </a:p>
          <a:p>
            <a:pPr defTabSz="180000"/>
            <a:endParaRPr lang="en-US" altLang="ko-KR" sz="1300" dirty="0"/>
          </a:p>
          <a:p>
            <a:pPr defTabSz="180000"/>
            <a:r>
              <a:rPr lang="en-US" altLang="ko-KR" sz="1300" dirty="0" err="1"/>
              <a:t>int</a:t>
            </a:r>
            <a:r>
              <a:rPr lang="en-US" altLang="ko-KR" sz="1300" dirty="0"/>
              <a:t> main() {</a:t>
            </a:r>
          </a:p>
          <a:p>
            <a:pPr defTabSz="180000"/>
            <a:r>
              <a:rPr lang="en-US" altLang="ko-KR" sz="1300" dirty="0"/>
              <a:t>	string s;</a:t>
            </a:r>
          </a:p>
          <a:p>
            <a:pPr defTabSz="180000"/>
            <a:r>
              <a:rPr lang="en-US" altLang="ko-KR" sz="1300" dirty="0"/>
              <a:t>	</a:t>
            </a:r>
            <a:r>
              <a:rPr lang="en-US" altLang="ko-KR" sz="1300" dirty="0" err="1"/>
              <a:t>cout</a:t>
            </a:r>
            <a:r>
              <a:rPr lang="en-US" altLang="ko-KR" sz="1300" dirty="0"/>
              <a:t> &lt;&lt; "7+23+5+100+25</a:t>
            </a:r>
            <a:r>
              <a:rPr lang="ko-KR" altLang="en-US" sz="1300" dirty="0"/>
              <a:t>와 같이 덧셈 문자열을 입력하세요</a:t>
            </a:r>
            <a:r>
              <a:rPr lang="en-US" altLang="ko-KR" sz="1300" dirty="0"/>
              <a:t>." &lt;&lt; </a:t>
            </a:r>
            <a:r>
              <a:rPr lang="en-US" altLang="ko-KR" sz="1300" dirty="0" err="1"/>
              <a:t>endl</a:t>
            </a:r>
            <a:r>
              <a:rPr lang="en-US" altLang="ko-KR" sz="1300" dirty="0"/>
              <a:t>;</a:t>
            </a:r>
          </a:p>
          <a:p>
            <a:pPr defTabSz="180000"/>
            <a:r>
              <a:rPr lang="en-US" altLang="ko-KR" sz="1300" dirty="0"/>
              <a:t>	</a:t>
            </a:r>
            <a:r>
              <a:rPr lang="en-US" altLang="ko-KR" sz="1300" b="1" dirty="0" err="1"/>
              <a:t>getline</a:t>
            </a:r>
            <a:r>
              <a:rPr lang="en-US" altLang="ko-KR" sz="1300" b="1" dirty="0"/>
              <a:t>(</a:t>
            </a:r>
            <a:r>
              <a:rPr lang="en-US" altLang="ko-KR" sz="1300" b="1" dirty="0" err="1"/>
              <a:t>cin</a:t>
            </a:r>
            <a:r>
              <a:rPr lang="en-US" altLang="ko-KR" sz="1300" b="1" dirty="0"/>
              <a:t>, s, '\n'); </a:t>
            </a:r>
            <a:r>
              <a:rPr lang="en-US" altLang="ko-KR" sz="1300" dirty="0"/>
              <a:t>// </a:t>
            </a:r>
            <a:r>
              <a:rPr lang="ko-KR" altLang="en-US" sz="1300" dirty="0"/>
              <a:t>문자열 입력</a:t>
            </a:r>
          </a:p>
          <a:p>
            <a:pPr defTabSz="180000"/>
            <a:r>
              <a:rPr lang="ko-KR" altLang="en-US" sz="1300" dirty="0"/>
              <a:t>	</a:t>
            </a:r>
            <a:r>
              <a:rPr lang="en-US" altLang="ko-KR" sz="1300" dirty="0" err="1"/>
              <a:t>int</a:t>
            </a:r>
            <a:r>
              <a:rPr lang="en-US" altLang="ko-KR" sz="1300" dirty="0"/>
              <a:t> sum = 0;</a:t>
            </a:r>
          </a:p>
          <a:p>
            <a:pPr defTabSz="180000"/>
            <a:r>
              <a:rPr lang="en-US" altLang="ko-KR" sz="1300" dirty="0"/>
              <a:t>	</a:t>
            </a:r>
            <a:r>
              <a:rPr lang="en-US" altLang="ko-KR" sz="1300" dirty="0" err="1"/>
              <a:t>int</a:t>
            </a:r>
            <a:r>
              <a:rPr lang="en-US" altLang="ko-KR" sz="1300" dirty="0"/>
              <a:t> </a:t>
            </a:r>
            <a:r>
              <a:rPr lang="en-US" altLang="ko-KR" sz="1300" dirty="0" err="1"/>
              <a:t>startIndex</a:t>
            </a:r>
            <a:r>
              <a:rPr lang="en-US" altLang="ko-KR" sz="1300" dirty="0"/>
              <a:t> = 0; // </a:t>
            </a:r>
            <a:r>
              <a:rPr lang="ko-KR" altLang="en-US" sz="1300" dirty="0"/>
              <a:t>문자열 내에 검색할 시작 인덱스</a:t>
            </a:r>
          </a:p>
          <a:p>
            <a:pPr defTabSz="180000"/>
            <a:r>
              <a:rPr lang="ko-KR" altLang="en-US" sz="1300" dirty="0"/>
              <a:t>	</a:t>
            </a:r>
            <a:r>
              <a:rPr lang="en-US" altLang="ko-KR" sz="1300" dirty="0"/>
              <a:t>while(true) {</a:t>
            </a:r>
          </a:p>
          <a:p>
            <a:pPr defTabSz="180000"/>
            <a:r>
              <a:rPr lang="en-US" altLang="ko-KR" sz="1300" dirty="0"/>
              <a:t>		</a:t>
            </a:r>
            <a:r>
              <a:rPr lang="en-US" altLang="ko-KR" sz="1300" dirty="0" err="1"/>
              <a:t>int</a:t>
            </a:r>
            <a:r>
              <a:rPr lang="en-US" altLang="ko-KR" sz="1300" dirty="0"/>
              <a:t> </a:t>
            </a:r>
            <a:r>
              <a:rPr lang="en-US" altLang="ko-KR" sz="1300" dirty="0" err="1"/>
              <a:t>fIndex</a:t>
            </a:r>
            <a:r>
              <a:rPr lang="en-US" altLang="ko-KR" sz="1300" dirty="0"/>
              <a:t> = </a:t>
            </a:r>
            <a:r>
              <a:rPr lang="en-US" altLang="ko-KR" sz="1300" b="1" dirty="0" err="1"/>
              <a:t>s.find</a:t>
            </a:r>
            <a:r>
              <a:rPr lang="en-US" altLang="ko-KR" sz="1300" b="1" dirty="0"/>
              <a:t>('+', </a:t>
            </a:r>
            <a:r>
              <a:rPr lang="en-US" altLang="ko-KR" sz="1300" b="1" dirty="0" err="1"/>
              <a:t>startIndex</a:t>
            </a:r>
            <a:r>
              <a:rPr lang="en-US" altLang="ko-KR" sz="1300" b="1" dirty="0"/>
              <a:t>)</a:t>
            </a:r>
            <a:r>
              <a:rPr lang="en-US" altLang="ko-KR" sz="1300" dirty="0"/>
              <a:t>;</a:t>
            </a:r>
          </a:p>
          <a:p>
            <a:pPr defTabSz="180000"/>
            <a:r>
              <a:rPr lang="en-US" altLang="ko-KR" sz="1300" dirty="0"/>
              <a:t>		if(</a:t>
            </a:r>
            <a:r>
              <a:rPr lang="en-US" altLang="ko-KR" sz="1300" dirty="0" err="1"/>
              <a:t>fIndex</a:t>
            </a:r>
            <a:r>
              <a:rPr lang="en-US" altLang="ko-KR" sz="1300" dirty="0"/>
              <a:t> == -1) { // '+' </a:t>
            </a:r>
            <a:r>
              <a:rPr lang="ko-KR" altLang="en-US" sz="1300" dirty="0"/>
              <a:t>문자 발견할 수 없음</a:t>
            </a:r>
          </a:p>
          <a:p>
            <a:pPr defTabSz="180000"/>
            <a:r>
              <a:rPr lang="ko-KR" altLang="en-US" sz="1300" dirty="0"/>
              <a:t>			</a:t>
            </a:r>
            <a:r>
              <a:rPr lang="en-US" altLang="ko-KR" sz="1300" dirty="0"/>
              <a:t>string part = </a:t>
            </a:r>
            <a:r>
              <a:rPr lang="en-US" altLang="ko-KR" sz="1300" b="1" dirty="0" err="1"/>
              <a:t>s.substr</a:t>
            </a:r>
            <a:r>
              <a:rPr lang="en-US" altLang="ko-KR" sz="1300" b="1" dirty="0"/>
              <a:t>(</a:t>
            </a:r>
            <a:r>
              <a:rPr lang="en-US" altLang="ko-KR" sz="1300" b="1" dirty="0" err="1"/>
              <a:t>startIndex</a:t>
            </a:r>
            <a:r>
              <a:rPr lang="en-US" altLang="ko-KR" sz="1300" b="1" dirty="0"/>
              <a:t>)</a:t>
            </a:r>
            <a:r>
              <a:rPr lang="en-US" altLang="ko-KR" sz="1300" dirty="0"/>
              <a:t>;</a:t>
            </a:r>
          </a:p>
          <a:p>
            <a:pPr defTabSz="180000"/>
            <a:r>
              <a:rPr lang="en-US" altLang="ko-KR" sz="1300" dirty="0"/>
              <a:t>			if(</a:t>
            </a:r>
            <a:r>
              <a:rPr lang="en-US" altLang="ko-KR" sz="1300" b="1" dirty="0"/>
              <a:t>part == ""</a:t>
            </a:r>
            <a:r>
              <a:rPr lang="en-US" altLang="ko-KR" sz="1300" dirty="0"/>
              <a:t>) break; // "2+3+", </a:t>
            </a:r>
            <a:r>
              <a:rPr lang="ko-KR" altLang="en-US" sz="1300" dirty="0"/>
              <a:t>즉 </a:t>
            </a:r>
            <a:r>
              <a:rPr lang="en-US" altLang="ko-KR" sz="1300" dirty="0"/>
              <a:t>+</a:t>
            </a:r>
            <a:r>
              <a:rPr lang="ko-KR" altLang="en-US" sz="1300" dirty="0"/>
              <a:t>로 끝나는 경우</a:t>
            </a:r>
          </a:p>
          <a:p>
            <a:pPr defTabSz="180000"/>
            <a:r>
              <a:rPr lang="ko-KR" altLang="en-US" sz="1300" dirty="0"/>
              <a:t>			</a:t>
            </a:r>
            <a:r>
              <a:rPr lang="en-US" altLang="ko-KR" sz="1300" dirty="0" err="1"/>
              <a:t>cout</a:t>
            </a:r>
            <a:r>
              <a:rPr lang="en-US" altLang="ko-KR" sz="1300" dirty="0"/>
              <a:t> &lt;&lt; part &lt;&lt; </a:t>
            </a:r>
            <a:r>
              <a:rPr lang="en-US" altLang="ko-KR" sz="1300" dirty="0" err="1"/>
              <a:t>endl</a:t>
            </a:r>
            <a:r>
              <a:rPr lang="en-US" altLang="ko-KR" sz="1300" dirty="0"/>
              <a:t>;</a:t>
            </a:r>
          </a:p>
          <a:p>
            <a:pPr defTabSz="180000"/>
            <a:r>
              <a:rPr lang="en-US" altLang="ko-KR" sz="1300" dirty="0"/>
              <a:t>			sum += </a:t>
            </a:r>
            <a:r>
              <a:rPr lang="en-US" altLang="ko-KR" sz="1300" b="1" dirty="0" err="1"/>
              <a:t>stoi</a:t>
            </a:r>
            <a:r>
              <a:rPr lang="en-US" altLang="ko-KR" sz="1300" b="1" dirty="0"/>
              <a:t>(part)</a:t>
            </a:r>
            <a:r>
              <a:rPr lang="en-US" altLang="ko-KR" sz="1300" dirty="0"/>
              <a:t>; // </a:t>
            </a:r>
            <a:r>
              <a:rPr lang="ko-KR" altLang="en-US" sz="1300" dirty="0"/>
              <a:t>문자열을 수로 변환하여 더하기</a:t>
            </a:r>
          </a:p>
          <a:p>
            <a:pPr defTabSz="180000"/>
            <a:r>
              <a:rPr lang="ko-KR" altLang="en-US" sz="1300" dirty="0"/>
              <a:t>			</a:t>
            </a:r>
            <a:r>
              <a:rPr lang="en-US" altLang="ko-KR" sz="1300" dirty="0"/>
              <a:t>break;</a:t>
            </a:r>
          </a:p>
          <a:p>
            <a:pPr defTabSz="180000"/>
            <a:r>
              <a:rPr lang="en-US" altLang="ko-KR" sz="1300" dirty="0"/>
              <a:t>		}</a:t>
            </a:r>
          </a:p>
          <a:p>
            <a:pPr defTabSz="180000"/>
            <a:r>
              <a:rPr lang="en-US" altLang="ko-KR" sz="1300" dirty="0"/>
              <a:t>		</a:t>
            </a:r>
            <a:r>
              <a:rPr lang="en-US" altLang="ko-KR" sz="1300" dirty="0" err="1"/>
              <a:t>int</a:t>
            </a:r>
            <a:r>
              <a:rPr lang="en-US" altLang="ko-KR" sz="1300" dirty="0"/>
              <a:t> count = </a:t>
            </a:r>
            <a:r>
              <a:rPr lang="en-US" altLang="ko-KR" sz="1300" dirty="0" err="1"/>
              <a:t>fIndex</a:t>
            </a:r>
            <a:r>
              <a:rPr lang="en-US" altLang="ko-KR" sz="1300" dirty="0"/>
              <a:t> - </a:t>
            </a:r>
            <a:r>
              <a:rPr lang="en-US" altLang="ko-KR" sz="1300" dirty="0" err="1"/>
              <a:t>startIndex</a:t>
            </a:r>
            <a:r>
              <a:rPr lang="en-US" altLang="ko-KR" sz="1300" dirty="0"/>
              <a:t>; // </a:t>
            </a:r>
            <a:r>
              <a:rPr lang="ko-KR" altLang="en-US" sz="1300" dirty="0" err="1"/>
              <a:t>서브스트링으로</a:t>
            </a:r>
            <a:r>
              <a:rPr lang="ko-KR" altLang="en-US" sz="1300" dirty="0"/>
              <a:t> 자를 문자 개수</a:t>
            </a:r>
          </a:p>
          <a:p>
            <a:pPr defTabSz="180000"/>
            <a:r>
              <a:rPr lang="ko-KR" altLang="en-US" sz="1300" dirty="0"/>
              <a:t>		</a:t>
            </a:r>
            <a:r>
              <a:rPr lang="en-US" altLang="ko-KR" sz="1300" dirty="0"/>
              <a:t>string part = </a:t>
            </a:r>
            <a:r>
              <a:rPr lang="en-US" altLang="ko-KR" sz="1300" b="1" dirty="0" err="1"/>
              <a:t>s.substr</a:t>
            </a:r>
            <a:r>
              <a:rPr lang="en-US" altLang="ko-KR" sz="1300" b="1" dirty="0"/>
              <a:t>(</a:t>
            </a:r>
            <a:r>
              <a:rPr lang="en-US" altLang="ko-KR" sz="1300" b="1" dirty="0" err="1"/>
              <a:t>startIndex</a:t>
            </a:r>
            <a:r>
              <a:rPr lang="en-US" altLang="ko-KR" sz="1300" b="1" dirty="0"/>
              <a:t>, count)</a:t>
            </a:r>
            <a:r>
              <a:rPr lang="en-US" altLang="ko-KR" sz="1300" dirty="0"/>
              <a:t>; // </a:t>
            </a:r>
            <a:r>
              <a:rPr lang="en-US" altLang="ko-KR" sz="1300" dirty="0" err="1"/>
              <a:t>startIndex</a:t>
            </a:r>
            <a:r>
              <a:rPr lang="ko-KR" altLang="en-US" sz="1300" dirty="0"/>
              <a:t>부터 </a:t>
            </a:r>
            <a:r>
              <a:rPr lang="en-US" altLang="ko-KR" sz="1300" dirty="0"/>
              <a:t>count </a:t>
            </a:r>
            <a:r>
              <a:rPr lang="ko-KR" altLang="en-US" sz="1300" dirty="0"/>
              <a:t>개의 문자로 </a:t>
            </a:r>
            <a:r>
              <a:rPr lang="ko-KR" altLang="en-US" sz="1300" dirty="0" err="1"/>
              <a:t>서브스트링</a:t>
            </a:r>
            <a:r>
              <a:rPr lang="ko-KR" altLang="en-US" sz="1300" dirty="0"/>
              <a:t> 만들기</a:t>
            </a:r>
          </a:p>
          <a:p>
            <a:pPr defTabSz="180000"/>
            <a:r>
              <a:rPr lang="ko-KR" altLang="en-US" sz="1300" dirty="0"/>
              <a:t>		</a:t>
            </a:r>
            <a:r>
              <a:rPr lang="en-US" altLang="ko-KR" sz="1300" dirty="0" err="1"/>
              <a:t>cout</a:t>
            </a:r>
            <a:r>
              <a:rPr lang="en-US" altLang="ko-KR" sz="1300" dirty="0"/>
              <a:t> &lt;&lt; part &lt;&lt; </a:t>
            </a:r>
            <a:r>
              <a:rPr lang="en-US" altLang="ko-KR" sz="1300" dirty="0" err="1"/>
              <a:t>endl</a:t>
            </a:r>
            <a:r>
              <a:rPr lang="en-US" altLang="ko-KR" sz="1300" dirty="0"/>
              <a:t>;</a:t>
            </a:r>
          </a:p>
          <a:p>
            <a:pPr defTabSz="180000"/>
            <a:r>
              <a:rPr lang="en-US" altLang="ko-KR" sz="1300" dirty="0"/>
              <a:t>		sum += </a:t>
            </a:r>
            <a:r>
              <a:rPr lang="en-US" altLang="ko-KR" sz="1300" b="1" dirty="0" err="1"/>
              <a:t>stoi</a:t>
            </a:r>
            <a:r>
              <a:rPr lang="en-US" altLang="ko-KR" sz="1300" b="1" dirty="0"/>
              <a:t>(part)</a:t>
            </a:r>
            <a:r>
              <a:rPr lang="en-US" altLang="ko-KR" sz="1300" dirty="0"/>
              <a:t>; // </a:t>
            </a:r>
            <a:r>
              <a:rPr lang="ko-KR" altLang="en-US" sz="1300" dirty="0"/>
              <a:t>문자열을 수로 변환하여 더하기</a:t>
            </a:r>
          </a:p>
          <a:p>
            <a:pPr defTabSz="180000"/>
            <a:r>
              <a:rPr lang="ko-KR" altLang="en-US" sz="1300" dirty="0"/>
              <a:t>		</a:t>
            </a:r>
            <a:r>
              <a:rPr lang="en-US" altLang="ko-KR" sz="1300" dirty="0" err="1"/>
              <a:t>startIndex</a:t>
            </a:r>
            <a:r>
              <a:rPr lang="en-US" altLang="ko-KR" sz="1300" dirty="0"/>
              <a:t> = fIndex+1; // </a:t>
            </a:r>
            <a:r>
              <a:rPr lang="ko-KR" altLang="en-US" sz="1300" dirty="0"/>
              <a:t>검색을 시작할 인덱스 전진시킴</a:t>
            </a:r>
          </a:p>
          <a:p>
            <a:pPr defTabSz="180000"/>
            <a:r>
              <a:rPr lang="ko-KR" altLang="en-US" sz="1300" dirty="0"/>
              <a:t>	</a:t>
            </a:r>
            <a:r>
              <a:rPr lang="en-US" altLang="ko-KR" sz="1300" dirty="0"/>
              <a:t>}</a:t>
            </a:r>
          </a:p>
          <a:p>
            <a:pPr defTabSz="180000"/>
            <a:r>
              <a:rPr lang="en-US" altLang="ko-KR" sz="1300" dirty="0"/>
              <a:t>	</a:t>
            </a:r>
            <a:r>
              <a:rPr lang="en-US" altLang="ko-KR" sz="1300" dirty="0" err="1"/>
              <a:t>cout</a:t>
            </a:r>
            <a:r>
              <a:rPr lang="en-US" altLang="ko-KR" sz="1300" dirty="0"/>
              <a:t> &lt;&lt; "</a:t>
            </a:r>
            <a:r>
              <a:rPr lang="ko-KR" altLang="en-US" sz="1300" dirty="0"/>
              <a:t>숫자들의 합은 </a:t>
            </a:r>
            <a:r>
              <a:rPr lang="en-US" altLang="ko-KR" sz="1300" dirty="0"/>
              <a:t>" &lt;&lt; sum;</a:t>
            </a:r>
          </a:p>
          <a:p>
            <a:pPr defTabSz="180000"/>
            <a:r>
              <a:rPr lang="en-US" altLang="ko-KR" sz="1300" dirty="0"/>
              <a:t>}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7095889" y="2780928"/>
            <a:ext cx="4464496" cy="1815882"/>
          </a:xfrm>
          <a:prstGeom prst="rect">
            <a:avLst/>
          </a:prstGeom>
          <a:solidFill>
            <a:srgbClr val="DAEEC4"/>
          </a:solidFill>
          <a:ln>
            <a:solidFill>
              <a:srgbClr val="00B05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/>
              <a:t>7+23+5+100+25</a:t>
            </a:r>
            <a:r>
              <a:rPr lang="ko-KR" altLang="en-US" sz="1400" dirty="0"/>
              <a:t>와 같이 덧셈 문자열을 입력하세요</a:t>
            </a:r>
            <a:r>
              <a:rPr lang="en-US" altLang="ko-KR" sz="1400" dirty="0"/>
              <a:t>.</a:t>
            </a:r>
          </a:p>
          <a:p>
            <a:r>
              <a:rPr lang="en-US" altLang="ko-KR" sz="1400" dirty="0">
                <a:solidFill>
                  <a:srgbClr val="00B050"/>
                </a:solidFill>
              </a:rPr>
              <a:t>66+2+8+55+100</a:t>
            </a:r>
          </a:p>
          <a:p>
            <a:r>
              <a:rPr lang="en-US" altLang="ko-KR" sz="1400" dirty="0"/>
              <a:t>66</a:t>
            </a:r>
          </a:p>
          <a:p>
            <a:r>
              <a:rPr lang="en-US" altLang="ko-KR" sz="1400" dirty="0"/>
              <a:t>2</a:t>
            </a:r>
          </a:p>
          <a:p>
            <a:r>
              <a:rPr lang="en-US" altLang="ko-KR" sz="1400" dirty="0"/>
              <a:t>8</a:t>
            </a:r>
          </a:p>
          <a:p>
            <a:r>
              <a:rPr lang="en-US" altLang="ko-KR" sz="1400" dirty="0"/>
              <a:t>55</a:t>
            </a:r>
          </a:p>
          <a:p>
            <a:r>
              <a:rPr lang="en-US" altLang="ko-KR" sz="1400" dirty="0"/>
              <a:t>100</a:t>
            </a:r>
          </a:p>
          <a:p>
            <a:r>
              <a:rPr lang="ko-KR" altLang="en-US" sz="1400" dirty="0"/>
              <a:t>숫자들의 합은 </a:t>
            </a:r>
            <a:r>
              <a:rPr lang="en-US" altLang="ko-KR" sz="1400" dirty="0"/>
              <a:t>231</a:t>
            </a:r>
            <a:endParaRPr lang="ko-KR" altLang="en-US" sz="1400" dirty="0"/>
          </a:p>
        </p:txBody>
      </p:sp>
      <p:sp>
        <p:nvSpPr>
          <p:cNvPr id="6" name="직사각형 5"/>
          <p:cNvSpPr/>
          <p:nvPr/>
        </p:nvSpPr>
        <p:spPr>
          <a:xfrm>
            <a:off x="1919536" y="710976"/>
            <a:ext cx="863609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4+125+4+77+102 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등으로 표현된 </a:t>
            </a:r>
            <a:r>
              <a:rPr lang="ko-KR" altLang="en-US" sz="16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덧셈식을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문자열로 </a:t>
            </a:r>
            <a:r>
              <a:rPr lang="ko-KR" altLang="en-US" sz="16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입력받아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계산하는 프로그램 작성하라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6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7245429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2639616" y="1628801"/>
            <a:ext cx="6624736" cy="470898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#include &lt;</a:t>
            </a:r>
            <a:r>
              <a:rPr lang="en-US" altLang="ko-KR" sz="1200" dirty="0" err="1"/>
              <a:t>iostream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#include &lt;string&gt;</a:t>
            </a:r>
          </a:p>
          <a:p>
            <a:pPr defTabSz="180000"/>
            <a:r>
              <a:rPr lang="en-US" altLang="ko-KR" sz="1200" dirty="0"/>
              <a:t>using namespace </a:t>
            </a:r>
            <a:r>
              <a:rPr lang="en-US" altLang="ko-KR" sz="1200" dirty="0" err="1"/>
              <a:t>std</a:t>
            </a:r>
            <a:r>
              <a:rPr lang="en-US" altLang="ko-KR" sz="1200" dirty="0"/>
              <a:t>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 err="1"/>
              <a:t>int</a:t>
            </a:r>
            <a:r>
              <a:rPr lang="en-US" altLang="ko-KR" sz="1200" dirty="0"/>
              <a:t> main() {</a:t>
            </a:r>
          </a:p>
          <a:p>
            <a:pPr defTabSz="180000"/>
            <a:r>
              <a:rPr lang="en-US" altLang="ko-KR" sz="1200" dirty="0"/>
              <a:t>	string s;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cout</a:t>
            </a:r>
            <a:r>
              <a:rPr lang="en-US" altLang="ko-KR" sz="1200" dirty="0"/>
              <a:t> &lt;&lt; "</a:t>
            </a:r>
            <a:r>
              <a:rPr lang="ko-KR" altLang="en-US" sz="1200" dirty="0"/>
              <a:t>여러 줄의 문자열을 입력하세요</a:t>
            </a:r>
            <a:r>
              <a:rPr lang="en-US" altLang="ko-KR" sz="1200" dirty="0"/>
              <a:t>. </a:t>
            </a:r>
            <a:r>
              <a:rPr lang="ko-KR" altLang="en-US" sz="1200" dirty="0"/>
              <a:t>입력의 끝은 </a:t>
            </a:r>
            <a:r>
              <a:rPr lang="en-US" altLang="ko-KR" sz="1200" dirty="0"/>
              <a:t>&amp;</a:t>
            </a:r>
            <a:r>
              <a:rPr lang="ko-KR" altLang="en-US" sz="1200" dirty="0"/>
              <a:t>문자입니다</a:t>
            </a:r>
            <a:r>
              <a:rPr lang="en-US" altLang="ko-KR" sz="1200" dirty="0"/>
              <a:t>." &lt;&lt; </a:t>
            </a:r>
            <a:r>
              <a:rPr lang="en-US" altLang="ko-KR" sz="1200" dirty="0" err="1"/>
              <a:t>endl</a:t>
            </a:r>
            <a:r>
              <a:rPr lang="en-US" altLang="ko-KR" sz="1200" dirty="0"/>
              <a:t>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 err="1"/>
              <a:t>getline</a:t>
            </a:r>
            <a:r>
              <a:rPr lang="en-US" altLang="ko-KR" sz="1200" b="1" dirty="0"/>
              <a:t>(</a:t>
            </a:r>
            <a:r>
              <a:rPr lang="en-US" altLang="ko-KR" sz="1200" b="1" dirty="0" err="1"/>
              <a:t>cin</a:t>
            </a:r>
            <a:r>
              <a:rPr lang="en-US" altLang="ko-KR" sz="1200" b="1" dirty="0"/>
              <a:t>, s, '&amp;')</a:t>
            </a:r>
            <a:r>
              <a:rPr lang="en-US" altLang="ko-KR" sz="1200" dirty="0"/>
              <a:t>; // </a:t>
            </a:r>
            <a:r>
              <a:rPr lang="ko-KR" altLang="en-US" sz="1200" dirty="0"/>
              <a:t>문자열 입력</a:t>
            </a:r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b="1" dirty="0" err="1"/>
              <a:t>cin.ignore</a:t>
            </a:r>
            <a:r>
              <a:rPr lang="en-US" altLang="ko-KR" sz="1200" b="1" dirty="0"/>
              <a:t>()</a:t>
            </a:r>
            <a:r>
              <a:rPr lang="en-US" altLang="ko-KR" sz="1200" dirty="0"/>
              <a:t>; 	</a:t>
            </a:r>
          </a:p>
          <a:p>
            <a:pPr defTabSz="180000"/>
            <a:r>
              <a:rPr lang="en-US" altLang="ko-KR" sz="1200" dirty="0"/>
              <a:t>	string f, r;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cout</a:t>
            </a:r>
            <a:r>
              <a:rPr lang="en-US" altLang="ko-KR" sz="1200" dirty="0"/>
              <a:t> &lt;&lt; </a:t>
            </a:r>
            <a:r>
              <a:rPr lang="en-US" altLang="ko-KR" sz="1200" dirty="0" err="1"/>
              <a:t>endl</a:t>
            </a:r>
            <a:r>
              <a:rPr lang="en-US" altLang="ko-KR" sz="1200" dirty="0"/>
              <a:t> &lt;&lt; "find: ";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getline</a:t>
            </a:r>
            <a:r>
              <a:rPr lang="en-US" altLang="ko-KR" sz="1200" dirty="0"/>
              <a:t>(</a:t>
            </a:r>
            <a:r>
              <a:rPr lang="en-US" altLang="ko-KR" sz="1200" dirty="0" err="1"/>
              <a:t>cin</a:t>
            </a:r>
            <a:r>
              <a:rPr lang="en-US" altLang="ko-KR" sz="1200" dirty="0"/>
              <a:t>, f, '\n'); // </a:t>
            </a:r>
            <a:r>
              <a:rPr lang="ko-KR" altLang="en-US" sz="1200" dirty="0"/>
              <a:t>검색할 문자열 입력</a:t>
            </a:r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dirty="0" err="1"/>
              <a:t>cout</a:t>
            </a:r>
            <a:r>
              <a:rPr lang="en-US" altLang="ko-KR" sz="1200" dirty="0"/>
              <a:t> &lt;&lt; "replace: ";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getline</a:t>
            </a:r>
            <a:r>
              <a:rPr lang="en-US" altLang="ko-KR" sz="1200" dirty="0"/>
              <a:t>(</a:t>
            </a:r>
            <a:r>
              <a:rPr lang="en-US" altLang="ko-KR" sz="1200" dirty="0" err="1"/>
              <a:t>cin</a:t>
            </a:r>
            <a:r>
              <a:rPr lang="en-US" altLang="ko-KR" sz="1200" dirty="0"/>
              <a:t>, r, '\n'); // </a:t>
            </a:r>
            <a:r>
              <a:rPr lang="ko-KR" altLang="en-US" sz="1200" dirty="0"/>
              <a:t>대치할 문자열 입력</a:t>
            </a:r>
          </a:p>
          <a:p>
            <a:pPr defTabSz="180000"/>
            <a:endParaRPr lang="ko-KR" altLang="en-US" sz="1200" dirty="0"/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startIndex</a:t>
            </a:r>
            <a:r>
              <a:rPr lang="en-US" altLang="ko-KR" sz="1200" dirty="0"/>
              <a:t> = 0;</a:t>
            </a:r>
          </a:p>
          <a:p>
            <a:pPr defTabSz="180000"/>
            <a:r>
              <a:rPr lang="en-US" altLang="ko-KR" sz="1200" dirty="0"/>
              <a:t>	while(true) {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fIndex</a:t>
            </a:r>
            <a:r>
              <a:rPr lang="en-US" altLang="ko-KR" sz="1200" dirty="0"/>
              <a:t> = </a:t>
            </a:r>
            <a:r>
              <a:rPr lang="en-US" altLang="ko-KR" sz="1200" b="1" dirty="0" err="1"/>
              <a:t>s.find</a:t>
            </a:r>
            <a:r>
              <a:rPr lang="en-US" altLang="ko-KR" sz="1200" b="1" dirty="0"/>
              <a:t>(f, </a:t>
            </a:r>
            <a:r>
              <a:rPr lang="en-US" altLang="ko-KR" sz="1200" b="1" dirty="0" err="1"/>
              <a:t>startIndex</a:t>
            </a:r>
            <a:r>
              <a:rPr lang="en-US" altLang="ko-KR" sz="1200" b="1" dirty="0"/>
              <a:t>)</a:t>
            </a:r>
            <a:r>
              <a:rPr lang="en-US" altLang="ko-KR" sz="1200" dirty="0"/>
              <a:t>; // </a:t>
            </a:r>
            <a:r>
              <a:rPr lang="en-US" altLang="ko-KR" sz="1200" dirty="0" err="1"/>
              <a:t>startIndex</a:t>
            </a:r>
            <a:r>
              <a:rPr lang="ko-KR" altLang="en-US" sz="1200" dirty="0"/>
              <a:t>부터 문자열 </a:t>
            </a:r>
            <a:r>
              <a:rPr lang="en-US" altLang="ko-KR" sz="1200" dirty="0"/>
              <a:t>f </a:t>
            </a:r>
            <a:r>
              <a:rPr lang="ko-KR" altLang="en-US" sz="1200" dirty="0"/>
              <a:t>검색</a:t>
            </a:r>
          </a:p>
          <a:p>
            <a:pPr defTabSz="180000"/>
            <a:r>
              <a:rPr lang="ko-KR" altLang="en-US" sz="1200" dirty="0"/>
              <a:t>		</a:t>
            </a:r>
            <a:r>
              <a:rPr lang="en-US" altLang="ko-KR" sz="1200" dirty="0"/>
              <a:t>if(</a:t>
            </a:r>
            <a:r>
              <a:rPr lang="en-US" altLang="ko-KR" sz="1200" dirty="0" err="1"/>
              <a:t>fIndex</a:t>
            </a:r>
            <a:r>
              <a:rPr lang="en-US" altLang="ko-KR" sz="1200" dirty="0"/>
              <a:t> == -1)</a:t>
            </a:r>
          </a:p>
          <a:p>
            <a:pPr defTabSz="180000"/>
            <a:r>
              <a:rPr lang="en-US" altLang="ko-KR" sz="1200" dirty="0"/>
              <a:t>			break; // </a:t>
            </a:r>
            <a:r>
              <a:rPr lang="ko-KR" altLang="en-US" sz="1200" dirty="0"/>
              <a:t>문자열 </a:t>
            </a:r>
            <a:r>
              <a:rPr lang="en-US" altLang="ko-KR" sz="1200" dirty="0"/>
              <a:t>s</a:t>
            </a:r>
            <a:r>
              <a:rPr lang="ko-KR" altLang="en-US" sz="1200" dirty="0"/>
              <a:t>의 끝까지 변경하였음</a:t>
            </a:r>
          </a:p>
          <a:p>
            <a:pPr defTabSz="180000"/>
            <a:r>
              <a:rPr lang="ko-KR" altLang="en-US" sz="1200" dirty="0"/>
              <a:t>		</a:t>
            </a:r>
            <a:r>
              <a:rPr lang="en-US" altLang="ko-KR" sz="1200" b="1" dirty="0" err="1"/>
              <a:t>s.replace</a:t>
            </a:r>
            <a:r>
              <a:rPr lang="en-US" altLang="ko-KR" sz="1200" b="1" dirty="0"/>
              <a:t>(</a:t>
            </a:r>
            <a:r>
              <a:rPr lang="en-US" altLang="ko-KR" sz="1200" b="1" dirty="0" err="1"/>
              <a:t>fIndex</a:t>
            </a:r>
            <a:r>
              <a:rPr lang="en-US" altLang="ko-KR" sz="1200" b="1" dirty="0"/>
              <a:t>, </a:t>
            </a:r>
            <a:r>
              <a:rPr lang="en-US" altLang="ko-KR" sz="1200" b="1" dirty="0" err="1"/>
              <a:t>f.length</a:t>
            </a:r>
            <a:r>
              <a:rPr lang="en-US" altLang="ko-KR" sz="1200" b="1" dirty="0"/>
              <a:t>(), r)</a:t>
            </a:r>
            <a:r>
              <a:rPr lang="en-US" altLang="ko-KR" sz="1200" dirty="0"/>
              <a:t>; // </a:t>
            </a:r>
            <a:r>
              <a:rPr lang="en-US" altLang="ko-KR" sz="1200" dirty="0" err="1"/>
              <a:t>fIndex</a:t>
            </a:r>
            <a:r>
              <a:rPr lang="ko-KR" altLang="en-US" sz="1200" dirty="0"/>
              <a:t>부터 문자열 </a:t>
            </a:r>
            <a:r>
              <a:rPr lang="en-US" altLang="ko-KR" sz="1200" dirty="0"/>
              <a:t>f</a:t>
            </a:r>
            <a:r>
              <a:rPr lang="ko-KR" altLang="en-US" sz="1200" dirty="0"/>
              <a:t>의 길이만큼 문자열 </a:t>
            </a:r>
            <a:r>
              <a:rPr lang="en-US" altLang="ko-KR" sz="1200" dirty="0"/>
              <a:t>r</a:t>
            </a:r>
            <a:r>
              <a:rPr lang="ko-KR" altLang="en-US" sz="1200" dirty="0"/>
              <a:t>로 변경</a:t>
            </a:r>
          </a:p>
          <a:p>
            <a:pPr defTabSz="180000"/>
            <a:r>
              <a:rPr lang="ko-KR" altLang="en-US" sz="1200" dirty="0"/>
              <a:t>		</a:t>
            </a:r>
            <a:r>
              <a:rPr lang="en-US" altLang="ko-KR" sz="1200" dirty="0" err="1"/>
              <a:t>startIndex</a:t>
            </a:r>
            <a:r>
              <a:rPr lang="en-US" altLang="ko-KR" sz="1200" dirty="0"/>
              <a:t> = </a:t>
            </a:r>
            <a:r>
              <a:rPr lang="en-US" altLang="ko-KR" sz="1200" dirty="0" err="1"/>
              <a:t>fIndex</a:t>
            </a:r>
            <a:r>
              <a:rPr lang="en-US" altLang="ko-KR" sz="1200" dirty="0"/>
              <a:t> + </a:t>
            </a:r>
            <a:r>
              <a:rPr lang="en-US" altLang="ko-KR" sz="1200" dirty="0" err="1"/>
              <a:t>r.length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cout</a:t>
            </a:r>
            <a:r>
              <a:rPr lang="en-US" altLang="ko-KR" sz="1200" dirty="0"/>
              <a:t> &lt;&lt; s &lt;&lt; </a:t>
            </a:r>
            <a:r>
              <a:rPr lang="en-US" altLang="ko-KR" sz="1200" dirty="0" err="1"/>
              <a:t>endl</a:t>
            </a:r>
            <a:r>
              <a:rPr lang="en-US" altLang="ko-KR" sz="1200" dirty="0"/>
              <a:t>;</a:t>
            </a:r>
          </a:p>
          <a:p>
            <a:pPr defTabSz="180000"/>
            <a:r>
              <a:rPr lang="en-US" altLang="ko-KR" sz="1200" dirty="0"/>
              <a:t>}</a:t>
            </a:r>
            <a:endParaRPr lang="ko-KR" altLang="en-US" sz="1200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5DA58CDD-1F54-4294-9921-BF11179A91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3512" y="44624"/>
            <a:ext cx="7560840" cy="576064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예제 </a:t>
            </a:r>
            <a:r>
              <a:rPr lang="en-US" altLang="ko-KR" sz="2400" dirty="0"/>
              <a:t>4-15 </a:t>
            </a:r>
            <a:r>
              <a:rPr lang="ko-KR" altLang="en-US" sz="2400" dirty="0"/>
              <a:t>문자열 </a:t>
            </a:r>
            <a:r>
              <a:rPr lang="en-US" altLang="ko-KR" sz="2400" dirty="0"/>
              <a:t>find</a:t>
            </a:r>
            <a:r>
              <a:rPr lang="ko-KR" altLang="en-US" sz="2400" dirty="0"/>
              <a:t> 및 </a:t>
            </a:r>
            <a:r>
              <a:rPr lang="en-US" altLang="ko-KR" sz="2400" dirty="0"/>
              <a:t>replace</a:t>
            </a:r>
            <a:endParaRPr lang="ko-KR" altLang="en-US" sz="2400" dirty="0"/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2418654" y="188640"/>
            <a:ext cx="7037784" cy="67945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algn="l" rtl="0" eaLnBrk="1" latinLnBrk="1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2008242" y="858179"/>
            <a:ext cx="817551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&amp;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가 입력될 때까지 여러 줄의 영문 문자열을 입력 받고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찾는 문자열과 대치할 문자열을 각각 입력 받아 문자열을 변경하라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6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1" name="모서리가 둥근 사각형 설명선 10"/>
          <p:cNvSpPr/>
          <p:nvPr/>
        </p:nvSpPr>
        <p:spPr>
          <a:xfrm>
            <a:off x="5519936" y="3068960"/>
            <a:ext cx="3384376" cy="328746"/>
          </a:xfrm>
          <a:prstGeom prst="wedgeRoundRectCallout">
            <a:avLst>
              <a:gd name="adj1" fmla="val -100299"/>
              <a:gd name="adj2" fmla="val 1073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&amp; </a:t>
            </a:r>
            <a:r>
              <a:rPr lang="ko-KR" altLang="en-US" sz="1000" dirty="0">
                <a:solidFill>
                  <a:schemeClr val="tx1"/>
                </a:solidFill>
              </a:rPr>
              <a:t>뒤에 따라 오는 </a:t>
            </a:r>
            <a:r>
              <a:rPr lang="en-US" altLang="ko-KR" sz="1000" dirty="0">
                <a:solidFill>
                  <a:schemeClr val="tx1"/>
                </a:solidFill>
              </a:rPr>
              <a:t>&lt;Enter&gt; </a:t>
            </a:r>
            <a:r>
              <a:rPr lang="ko-KR" altLang="en-US" sz="1000" dirty="0">
                <a:solidFill>
                  <a:schemeClr val="tx1"/>
                </a:solidFill>
              </a:rPr>
              <a:t>키를 제거하기 위한 코드</a:t>
            </a:r>
            <a:r>
              <a:rPr lang="en-US" altLang="ko-KR" sz="1000" dirty="0">
                <a:solidFill>
                  <a:schemeClr val="tx1"/>
                </a:solidFill>
              </a:rPr>
              <a:t>!!!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21222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BB81497D-3A68-4F9D-975B-90D8A8716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/>
              <a:t>예제 </a:t>
            </a:r>
            <a:r>
              <a:rPr lang="en-US" altLang="ko-KR" sz="2400" dirty="0"/>
              <a:t>4-15 </a:t>
            </a:r>
            <a:r>
              <a:rPr lang="ko-KR" altLang="en-US" sz="2400" dirty="0"/>
              <a:t>실행 결과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1991544" y="1412776"/>
            <a:ext cx="7416824" cy="2308324"/>
          </a:xfrm>
          <a:prstGeom prst="rect">
            <a:avLst/>
          </a:prstGeom>
          <a:solidFill>
            <a:srgbClr val="DAEEC4"/>
          </a:solidFill>
          <a:ln>
            <a:solidFill>
              <a:srgbClr val="00B050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600" dirty="0"/>
              <a:t>여러 줄의 문자열을 입력하세요</a:t>
            </a:r>
            <a:r>
              <a:rPr lang="en-US" altLang="ko-KR" sz="1600" dirty="0"/>
              <a:t>. </a:t>
            </a:r>
            <a:r>
              <a:rPr lang="ko-KR" altLang="en-US" sz="1600" dirty="0"/>
              <a:t>입력의 끝은 </a:t>
            </a:r>
            <a:r>
              <a:rPr lang="en-US" altLang="ko-KR" sz="1600" dirty="0"/>
              <a:t>&amp;</a:t>
            </a:r>
            <a:r>
              <a:rPr lang="ko-KR" altLang="en-US" sz="1600" dirty="0"/>
              <a:t>문자입니다</a:t>
            </a:r>
            <a:r>
              <a:rPr lang="en-US" altLang="ko-KR" sz="1600" dirty="0"/>
              <a:t>.</a:t>
            </a:r>
          </a:p>
          <a:p>
            <a:r>
              <a:rPr lang="en-US" altLang="ko-KR" sz="1600" dirty="0">
                <a:solidFill>
                  <a:srgbClr val="00B050"/>
                </a:solidFill>
              </a:rPr>
              <a:t>It's now or never, come hold me tight. Kiss me my darling, be mine tonight</a:t>
            </a:r>
          </a:p>
          <a:p>
            <a:r>
              <a:rPr lang="en-US" altLang="ko-KR" sz="1600" dirty="0">
                <a:solidFill>
                  <a:srgbClr val="00B050"/>
                </a:solidFill>
              </a:rPr>
              <a:t>Tomorrow will be too late. It's now or never, my love won't wait&amp;</a:t>
            </a:r>
          </a:p>
          <a:p>
            <a:endParaRPr lang="en-US" altLang="ko-KR" sz="1600" dirty="0"/>
          </a:p>
          <a:p>
            <a:r>
              <a:rPr lang="en-US" altLang="ko-KR" sz="1600" dirty="0"/>
              <a:t>find: </a:t>
            </a:r>
            <a:r>
              <a:rPr lang="en-US" altLang="ko-KR" sz="1600" dirty="0">
                <a:solidFill>
                  <a:srgbClr val="00B050"/>
                </a:solidFill>
              </a:rPr>
              <a:t>now</a:t>
            </a:r>
          </a:p>
          <a:p>
            <a:r>
              <a:rPr lang="en-US" altLang="ko-KR" sz="1600" dirty="0"/>
              <a:t>replace: </a:t>
            </a:r>
            <a:r>
              <a:rPr lang="en-US" altLang="ko-KR" sz="1600" dirty="0">
                <a:solidFill>
                  <a:srgbClr val="00B050"/>
                </a:solidFill>
              </a:rPr>
              <a:t>Right Now</a:t>
            </a:r>
          </a:p>
          <a:p>
            <a:r>
              <a:rPr lang="en-US" altLang="ko-KR" sz="1600" dirty="0"/>
              <a:t>It's Right Now or never, come hold me tight. Kiss me my darling, be mine tonight</a:t>
            </a:r>
          </a:p>
          <a:p>
            <a:r>
              <a:rPr lang="en-US" altLang="ko-KR" sz="1600" dirty="0"/>
              <a:t>Tomorrow will be too late. It's Right Now or never, my love won't wait</a:t>
            </a:r>
            <a:endParaRPr lang="ko-KR" altLang="en-US" sz="1600" dirty="0"/>
          </a:p>
        </p:txBody>
      </p:sp>
      <p:sp>
        <p:nvSpPr>
          <p:cNvPr id="4" name="모서리가 둥근 사각형 설명선 3"/>
          <p:cNvSpPr/>
          <p:nvPr/>
        </p:nvSpPr>
        <p:spPr>
          <a:xfrm>
            <a:off x="8674415" y="2091351"/>
            <a:ext cx="2318129" cy="471664"/>
          </a:xfrm>
          <a:prstGeom prst="wedgeRoundRectCallout">
            <a:avLst>
              <a:gd name="adj1" fmla="val -69684"/>
              <a:gd name="adj2" fmla="val -3982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&amp; </a:t>
            </a:r>
            <a:r>
              <a:rPr lang="ko-KR" altLang="en-US" sz="1200" dirty="0">
                <a:solidFill>
                  <a:schemeClr val="tx1"/>
                </a:solidFill>
              </a:rPr>
              <a:t>뒤에</a:t>
            </a:r>
            <a:r>
              <a:rPr lang="en-US" altLang="ko-KR" sz="1200" dirty="0">
                <a:solidFill>
                  <a:schemeClr val="tx1"/>
                </a:solidFill>
              </a:rPr>
              <a:t>&lt;Enter&gt;</a:t>
            </a:r>
            <a:r>
              <a:rPr lang="ko-KR" altLang="en-US" sz="1200" dirty="0">
                <a:solidFill>
                  <a:schemeClr val="tx1"/>
                </a:solidFill>
              </a:rPr>
              <a:t>키 입력</a:t>
            </a:r>
          </a:p>
        </p:txBody>
      </p:sp>
      <p:sp>
        <p:nvSpPr>
          <p:cNvPr id="6" name="모서리가 둥근 사각형 설명선 5"/>
          <p:cNvSpPr/>
          <p:nvPr/>
        </p:nvSpPr>
        <p:spPr>
          <a:xfrm>
            <a:off x="3647728" y="2284587"/>
            <a:ext cx="1526041" cy="278428"/>
          </a:xfrm>
          <a:prstGeom prst="wedgeRoundRectCallout">
            <a:avLst>
              <a:gd name="adj1" fmla="val -86127"/>
              <a:gd name="adj2" fmla="val 5559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tx1"/>
                </a:solidFill>
              </a:rPr>
              <a:t>검색할 단어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7" name="모서리가 둥근 사각형 설명선 6"/>
          <p:cNvSpPr/>
          <p:nvPr/>
        </p:nvSpPr>
        <p:spPr>
          <a:xfrm>
            <a:off x="4324867" y="2696840"/>
            <a:ext cx="1526041" cy="278428"/>
          </a:xfrm>
          <a:prstGeom prst="wedgeRoundRectCallout">
            <a:avLst>
              <a:gd name="adj1" fmla="val -73931"/>
              <a:gd name="adj2" fmla="val 12025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대치할 단어</a:t>
            </a:r>
          </a:p>
        </p:txBody>
      </p:sp>
      <p:sp>
        <p:nvSpPr>
          <p:cNvPr id="9" name="제목 1"/>
          <p:cNvSpPr txBox="1">
            <a:spLocks/>
          </p:cNvSpPr>
          <p:nvPr/>
        </p:nvSpPr>
        <p:spPr>
          <a:xfrm>
            <a:off x="2418654" y="188640"/>
            <a:ext cx="7037784" cy="67945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algn="l" rtl="0" eaLnBrk="1" latinLnBrk="1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49917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95600" y="116632"/>
            <a:ext cx="2880320" cy="576064"/>
          </a:xfrm>
        </p:spPr>
        <p:txBody>
          <a:bodyPr>
            <a:normAutofit/>
          </a:bodyPr>
          <a:lstStyle/>
          <a:p>
            <a:r>
              <a:rPr lang="en-US" altLang="ko-KR" sz="2400" dirty="0" err="1"/>
              <a:t>OpenChallenge</a:t>
            </a:r>
            <a:r>
              <a:rPr lang="en-US" altLang="ko-KR" sz="2400" dirty="0"/>
              <a:t> 4</a:t>
            </a:r>
            <a:endParaRPr lang="ko-KR" altLang="en-US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D2ECBC-0969-40D0-8CD8-23AD039DCDCE}"/>
              </a:ext>
            </a:extLst>
          </p:cNvPr>
          <p:cNvSpPr txBox="1"/>
          <p:nvPr/>
        </p:nvSpPr>
        <p:spPr>
          <a:xfrm>
            <a:off x="1199456" y="1052736"/>
            <a:ext cx="9433048" cy="8586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n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명이 하는 한글 끝말잇기 게임을 작성해 보자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. 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아래의 결과와 같이 선수의 수를 입력 받고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선수 각 사람의 이름을 입력 받아 게임을 시작한다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  <a:endParaRPr lang="ko-KR" altLang="en-US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607ECA-1816-43AE-8580-A15D2E3BF483}"/>
              </a:ext>
            </a:extLst>
          </p:cNvPr>
          <p:cNvSpPr txBox="1"/>
          <p:nvPr/>
        </p:nvSpPr>
        <p:spPr>
          <a:xfrm>
            <a:off x="1703512" y="2564904"/>
            <a:ext cx="3168352" cy="112620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latin typeface="굴림" panose="020B0600000101010101" pitchFamily="50" charset="-127"/>
                <a:ea typeface="굴림" panose="020B0600000101010101" pitchFamily="50" charset="-127"/>
              </a:rPr>
              <a:t>Player </a:t>
            </a:r>
            <a:r>
              <a:rPr lang="ko-KR" altLang="en-US" b="1" dirty="0">
                <a:latin typeface="굴림" panose="020B0600000101010101" pitchFamily="50" charset="-127"/>
                <a:ea typeface="굴림" panose="020B0600000101010101" pitchFamily="50" charset="-127"/>
              </a:rPr>
              <a:t>클래스</a:t>
            </a:r>
            <a:endParaRPr lang="en-US" altLang="ko-KR" b="1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447675" lvl="1" indent="-177800">
              <a:lnSpc>
                <a:spcPts val="26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굴림" panose="020B0600000101010101" pitchFamily="50" charset="-127"/>
                <a:ea typeface="굴림" panose="020B0600000101010101" pitchFamily="50" charset="-127"/>
              </a:rPr>
              <a:t>선수를 표현</a:t>
            </a:r>
            <a:endParaRPr lang="en-US" altLang="ko-KR" sz="16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447675" lvl="1" indent="-177800">
              <a:lnSpc>
                <a:spcPts val="26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굴림" panose="020B0600000101010101" pitchFamily="50" charset="-127"/>
                <a:ea typeface="굴림" panose="020B0600000101010101" pitchFamily="50" charset="-127"/>
              </a:rPr>
              <a:t>선수가 입력한 문자확인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8B7BBCC-750D-40C2-A0EE-F1DAE1925E33}"/>
              </a:ext>
            </a:extLst>
          </p:cNvPr>
          <p:cNvSpPr txBox="1"/>
          <p:nvPr/>
        </p:nvSpPr>
        <p:spPr>
          <a:xfrm>
            <a:off x="1775520" y="4904646"/>
            <a:ext cx="4608512" cy="112620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b="1"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447675" lvl="1" indent="-177800">
              <a:lnSpc>
                <a:spcPct val="150000"/>
              </a:lnSpc>
              <a:buFont typeface="Arial" panose="020B0604020202020204" pitchFamily="34" charset="0"/>
              <a:buChar char="•"/>
              <a:defRPr sz="1600">
                <a:latin typeface="굴림" panose="020B0600000101010101" pitchFamily="50" charset="-127"/>
                <a:ea typeface="굴림" panose="020B0600000101010101" pitchFamily="50" charset="-127"/>
              </a:defRPr>
            </a:lvl2pPr>
          </a:lstStyle>
          <a:p>
            <a:r>
              <a:rPr lang="en-US" altLang="ko-KR" dirty="0"/>
              <a:t>main </a:t>
            </a:r>
            <a:r>
              <a:rPr lang="ko-KR" altLang="en-US" dirty="0"/>
              <a:t>함수</a:t>
            </a:r>
            <a:endParaRPr lang="en-US" altLang="ko-KR" dirty="0"/>
          </a:p>
          <a:p>
            <a:pPr lvl="1">
              <a:lnSpc>
                <a:spcPts val="2600"/>
              </a:lnSpc>
            </a:pPr>
            <a:r>
              <a:rPr lang="en-US" altLang="ko-KR" dirty="0" err="1"/>
              <a:t>WordGame</a:t>
            </a:r>
            <a:r>
              <a:rPr lang="ko-KR" altLang="en-US" dirty="0"/>
              <a:t>객체를 생성하고 게임을 시작</a:t>
            </a:r>
            <a:endParaRPr lang="en-US" altLang="ko-KR" dirty="0"/>
          </a:p>
          <a:p>
            <a:pPr lvl="1">
              <a:lnSpc>
                <a:spcPts val="2600"/>
              </a:lnSpc>
            </a:pPr>
            <a:r>
              <a:rPr lang="ko-KR" altLang="en-US" dirty="0"/>
              <a:t>종료 시 동적 메모리 제거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5C11DE0-E66A-40E3-A647-2DEFBAD4566F}"/>
              </a:ext>
            </a:extLst>
          </p:cNvPr>
          <p:cNvSpPr txBox="1"/>
          <p:nvPr/>
        </p:nvSpPr>
        <p:spPr>
          <a:xfrm>
            <a:off x="6096000" y="2689217"/>
            <a:ext cx="5544616" cy="145963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 err="1">
                <a:latin typeface="굴림" panose="020B0600000101010101" pitchFamily="50" charset="-127"/>
                <a:ea typeface="굴림" panose="020B0600000101010101" pitchFamily="50" charset="-127"/>
              </a:rPr>
              <a:t>WordGame</a:t>
            </a:r>
            <a:r>
              <a:rPr lang="en-US" altLang="ko-KR" b="1" dirty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b="1" dirty="0">
                <a:latin typeface="굴림" panose="020B0600000101010101" pitchFamily="50" charset="-127"/>
                <a:ea typeface="굴림" panose="020B0600000101010101" pitchFamily="50" charset="-127"/>
              </a:rPr>
              <a:t>클래스</a:t>
            </a:r>
            <a:endParaRPr lang="en-US" altLang="ko-KR" b="1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447675" lvl="1" indent="-177800">
              <a:lnSpc>
                <a:spcPts val="26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굴림" panose="020B0600000101010101" pitchFamily="50" charset="-127"/>
                <a:ea typeface="굴림" panose="020B0600000101010101" pitchFamily="50" charset="-127"/>
              </a:rPr>
              <a:t>끝말잇기 게임 전체를 운영</a:t>
            </a:r>
            <a:endParaRPr lang="en-US" altLang="ko-KR" sz="16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447675" lvl="1" indent="-177800">
              <a:lnSpc>
                <a:spcPts val="26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굴림" panose="020B0600000101010101" pitchFamily="50" charset="-127"/>
                <a:ea typeface="굴림" panose="020B0600000101010101" pitchFamily="50" charset="-127"/>
              </a:rPr>
              <a:t>게임인원을 입력 받아서 그 숫자만큼 </a:t>
            </a:r>
            <a:r>
              <a:rPr lang="en-US" altLang="ko-KR" sz="1600" dirty="0">
                <a:latin typeface="굴림" panose="020B0600000101010101" pitchFamily="50" charset="-127"/>
                <a:ea typeface="굴림" panose="020B0600000101010101" pitchFamily="50" charset="-127"/>
              </a:rPr>
              <a:t>Player</a:t>
            </a:r>
            <a:r>
              <a:rPr lang="ko-KR" altLang="en-US" sz="1600" dirty="0">
                <a:latin typeface="굴림" panose="020B0600000101010101" pitchFamily="50" charset="-127"/>
                <a:ea typeface="굴림" panose="020B0600000101010101" pitchFamily="50" charset="-127"/>
              </a:rPr>
              <a:t>객체 생성</a:t>
            </a:r>
            <a:endParaRPr lang="en-US" altLang="ko-KR" sz="16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447675" lvl="1" indent="-177800">
              <a:lnSpc>
                <a:spcPts val="26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굴림" panose="020B0600000101010101" pitchFamily="50" charset="-127"/>
                <a:ea typeface="굴림" panose="020B0600000101010101" pitchFamily="50" charset="-127"/>
              </a:rPr>
              <a:t>참가자 이름을 입력 받아 </a:t>
            </a:r>
            <a:r>
              <a:rPr lang="en-US" altLang="ko-KR" sz="1600" dirty="0">
                <a:latin typeface="굴림" panose="020B0600000101010101" pitchFamily="50" charset="-127"/>
                <a:ea typeface="굴림" panose="020B0600000101010101" pitchFamily="50" charset="-127"/>
              </a:rPr>
              <a:t>Player </a:t>
            </a:r>
            <a:r>
              <a:rPr lang="ko-KR" altLang="en-US" sz="1600" dirty="0">
                <a:latin typeface="굴림" panose="020B0600000101010101" pitchFamily="50" charset="-127"/>
                <a:ea typeface="굴림" panose="020B0600000101010101" pitchFamily="50" charset="-127"/>
              </a:rPr>
              <a:t>클래스에 </a:t>
            </a:r>
            <a:r>
              <a:rPr lang="ko-KR" altLang="en-US" sz="1600" dirty="0" err="1">
                <a:latin typeface="굴림" panose="020B0600000101010101" pitchFamily="50" charset="-127"/>
                <a:ea typeface="굴림" panose="020B0600000101010101" pitchFamily="50" charset="-127"/>
              </a:rPr>
              <a:t>셋팅해</a:t>
            </a:r>
            <a:r>
              <a:rPr lang="ko-KR" altLang="en-US" sz="1600" dirty="0">
                <a:latin typeface="굴림" panose="020B0600000101010101" pitchFamily="50" charset="-127"/>
                <a:ea typeface="굴림" panose="020B0600000101010101" pitchFamily="50" charset="-127"/>
              </a:rPr>
              <a:t> 줌</a:t>
            </a:r>
          </a:p>
        </p:txBody>
      </p:sp>
      <p:sp>
        <p:nvSpPr>
          <p:cNvPr id="18" name="자유형: 도형 17">
            <a:extLst>
              <a:ext uri="{FF2B5EF4-FFF2-40B4-BE49-F238E27FC236}">
                <a16:creationId xmlns:a16="http://schemas.microsoft.com/office/drawing/2014/main" id="{716C0E18-64AB-4657-8D03-9F534D0B0DA0}"/>
              </a:ext>
            </a:extLst>
          </p:cNvPr>
          <p:cNvSpPr/>
          <p:nvPr/>
        </p:nvSpPr>
        <p:spPr>
          <a:xfrm rot="21289464">
            <a:off x="3323660" y="1977709"/>
            <a:ext cx="2712515" cy="920122"/>
          </a:xfrm>
          <a:custGeom>
            <a:avLst/>
            <a:gdLst>
              <a:gd name="connsiteX0" fmla="*/ 2927307 w 2927307"/>
              <a:gd name="connsiteY0" fmla="*/ 1114899 h 1114899"/>
              <a:gd name="connsiteX1" fmla="*/ 1620145 w 2927307"/>
              <a:gd name="connsiteY1" fmla="*/ 22529 h 1114899"/>
              <a:gd name="connsiteX2" fmla="*/ 0 w 2927307"/>
              <a:gd name="connsiteY2" fmla="*/ 482797 h 1114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27307" h="1114899">
                <a:moveTo>
                  <a:pt x="2927307" y="1114899"/>
                </a:moveTo>
                <a:cubicBezTo>
                  <a:pt x="2517668" y="621389"/>
                  <a:pt x="2108029" y="127879"/>
                  <a:pt x="1620145" y="22529"/>
                </a:cubicBezTo>
                <a:cubicBezTo>
                  <a:pt x="1132260" y="-82821"/>
                  <a:pt x="566130" y="199988"/>
                  <a:pt x="0" y="482797"/>
                </a:cubicBezTo>
              </a:path>
            </a:pathLst>
          </a:custGeom>
          <a:noFill/>
          <a:ln>
            <a:headEnd type="oval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자유형: 도형 18">
            <a:extLst>
              <a:ext uri="{FF2B5EF4-FFF2-40B4-BE49-F238E27FC236}">
                <a16:creationId xmlns:a16="http://schemas.microsoft.com/office/drawing/2014/main" id="{A528C5BA-78F7-4916-B7A3-AB7DF5F34110}"/>
              </a:ext>
            </a:extLst>
          </p:cNvPr>
          <p:cNvSpPr/>
          <p:nvPr/>
        </p:nvSpPr>
        <p:spPr>
          <a:xfrm>
            <a:off x="3359632" y="3671773"/>
            <a:ext cx="2712515" cy="423639"/>
          </a:xfrm>
          <a:custGeom>
            <a:avLst/>
            <a:gdLst>
              <a:gd name="connsiteX0" fmla="*/ 0 w 2712515"/>
              <a:gd name="connsiteY0" fmla="*/ 42958 h 423639"/>
              <a:gd name="connsiteX1" fmla="*/ 1485133 w 2712515"/>
              <a:gd name="connsiteY1" fmla="*/ 423447 h 423639"/>
              <a:gd name="connsiteX2" fmla="*/ 2712515 w 2712515"/>
              <a:gd name="connsiteY2" fmla="*/ 0 h 423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12515" h="423639">
                <a:moveTo>
                  <a:pt x="0" y="42958"/>
                </a:moveTo>
                <a:cubicBezTo>
                  <a:pt x="516523" y="236782"/>
                  <a:pt x="1033047" y="430607"/>
                  <a:pt x="1485133" y="423447"/>
                </a:cubicBezTo>
                <a:cubicBezTo>
                  <a:pt x="1937219" y="416287"/>
                  <a:pt x="2324867" y="208143"/>
                  <a:pt x="2712515" y="0"/>
                </a:cubicBezTo>
              </a:path>
            </a:pathLst>
          </a:custGeom>
          <a:noFill/>
          <a:ln>
            <a:headEnd type="oval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자유형: 도형 19">
            <a:extLst>
              <a:ext uri="{FF2B5EF4-FFF2-40B4-BE49-F238E27FC236}">
                <a16:creationId xmlns:a16="http://schemas.microsoft.com/office/drawing/2014/main" id="{3D8F8D2F-291F-4CA1-A431-FCB3035C93B2}"/>
              </a:ext>
            </a:extLst>
          </p:cNvPr>
          <p:cNvSpPr/>
          <p:nvPr/>
        </p:nvSpPr>
        <p:spPr>
          <a:xfrm>
            <a:off x="6382136" y="4148847"/>
            <a:ext cx="1651690" cy="1057700"/>
          </a:xfrm>
          <a:custGeom>
            <a:avLst/>
            <a:gdLst>
              <a:gd name="connsiteX0" fmla="*/ 0 w 2829117"/>
              <a:gd name="connsiteY0" fmla="*/ 1374668 h 1374668"/>
              <a:gd name="connsiteX1" fmla="*/ 2264521 w 2829117"/>
              <a:gd name="connsiteY1" fmla="*/ 1043275 h 1374668"/>
              <a:gd name="connsiteX2" fmla="*/ 2829117 w 2829117"/>
              <a:gd name="connsiteY2" fmla="*/ 0 h 1374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29117" h="1374668">
                <a:moveTo>
                  <a:pt x="0" y="1374668"/>
                </a:moveTo>
                <a:cubicBezTo>
                  <a:pt x="896500" y="1323527"/>
                  <a:pt x="1793001" y="1272386"/>
                  <a:pt x="2264521" y="1043275"/>
                </a:cubicBezTo>
                <a:cubicBezTo>
                  <a:pt x="2736041" y="814164"/>
                  <a:pt x="2782579" y="407082"/>
                  <a:pt x="2829117" y="0"/>
                </a:cubicBezTo>
              </a:path>
            </a:pathLst>
          </a:custGeom>
          <a:noFill/>
          <a:ln>
            <a:headEnd type="oval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자유형: 도형 21">
            <a:extLst>
              <a:ext uri="{FF2B5EF4-FFF2-40B4-BE49-F238E27FC236}">
                <a16:creationId xmlns:a16="http://schemas.microsoft.com/office/drawing/2014/main" id="{174D0323-454C-4E96-AE97-2E7D507222E0}"/>
              </a:ext>
            </a:extLst>
          </p:cNvPr>
          <p:cNvSpPr/>
          <p:nvPr/>
        </p:nvSpPr>
        <p:spPr>
          <a:xfrm>
            <a:off x="6363979" y="4185374"/>
            <a:ext cx="2503860" cy="1675378"/>
          </a:xfrm>
          <a:custGeom>
            <a:avLst/>
            <a:gdLst>
              <a:gd name="connsiteX0" fmla="*/ 2503860 w 2503860"/>
              <a:gd name="connsiteY0" fmla="*/ 0 h 1675378"/>
              <a:gd name="connsiteX1" fmla="*/ 2055865 w 2503860"/>
              <a:gd name="connsiteY1" fmla="*/ 1368532 h 1675378"/>
              <a:gd name="connsiteX2" fmla="*/ 0 w 2503860"/>
              <a:gd name="connsiteY2" fmla="*/ 1675378 h 16753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03860" h="1675378">
                <a:moveTo>
                  <a:pt x="2503860" y="0"/>
                </a:moveTo>
                <a:cubicBezTo>
                  <a:pt x="2488517" y="544651"/>
                  <a:pt x="2473175" y="1089302"/>
                  <a:pt x="2055865" y="1368532"/>
                </a:cubicBezTo>
                <a:cubicBezTo>
                  <a:pt x="1638555" y="1647762"/>
                  <a:pt x="819277" y="1661570"/>
                  <a:pt x="0" y="1675378"/>
                </a:cubicBezTo>
              </a:path>
            </a:pathLst>
          </a:custGeom>
          <a:noFill/>
          <a:ln>
            <a:headEnd type="oval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06389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 idx="4294967295"/>
          </p:nvPr>
        </p:nvSpPr>
        <p:spPr>
          <a:xfrm>
            <a:off x="623392" y="2276872"/>
            <a:ext cx="2160240" cy="1880372"/>
          </a:xfrm>
        </p:spPr>
        <p:txBody>
          <a:bodyPr anchor="ctr">
            <a:noAutofit/>
          </a:bodyPr>
          <a:lstStyle/>
          <a:p>
            <a:r>
              <a:rPr lang="en-US" altLang="ko-KR" sz="7200" dirty="0">
                <a:solidFill>
                  <a:schemeClr val="tx1"/>
                </a:solidFill>
              </a:rPr>
              <a:t>4</a:t>
            </a:r>
            <a:r>
              <a:rPr lang="ko-KR" altLang="en-US" sz="7200" dirty="0">
                <a:solidFill>
                  <a:schemeClr val="tx1"/>
                </a:solidFill>
              </a:rPr>
              <a:t>강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sz="quarter" idx="4294967295"/>
          </p:nvPr>
        </p:nvSpPr>
        <p:spPr>
          <a:xfrm>
            <a:off x="4322806" y="1916832"/>
            <a:ext cx="6840760" cy="1395087"/>
          </a:xfrm>
        </p:spPr>
        <p:txBody>
          <a:bodyPr>
            <a:normAutofit/>
          </a:bodyPr>
          <a:lstStyle/>
          <a:p>
            <a:pPr marL="514350" indent="-514350">
              <a:buSzPct val="100000"/>
              <a:buFont typeface="+mj-lt"/>
              <a:buAutoNum type="arabicPeriod"/>
            </a:pPr>
            <a:r>
              <a:rPr lang="en-US" altLang="ko-KR" b="0" dirty="0"/>
              <a:t>this</a:t>
            </a:r>
            <a:r>
              <a:rPr lang="ko-KR" altLang="en-US" b="0" dirty="0"/>
              <a:t>포인터 </a:t>
            </a:r>
            <a:r>
              <a:rPr lang="en-US" altLang="ko-KR" b="0" dirty="0"/>
              <a:t>(this</a:t>
            </a:r>
            <a:r>
              <a:rPr lang="ko-KR" altLang="en-US" b="0" dirty="0"/>
              <a:t>의 개념</a:t>
            </a:r>
            <a:r>
              <a:rPr lang="en-US" altLang="ko-KR" b="0" dirty="0"/>
              <a:t>, this</a:t>
            </a:r>
            <a:r>
              <a:rPr lang="ko-KR" altLang="en-US" b="0" dirty="0"/>
              <a:t>가 필요한 이유</a:t>
            </a:r>
            <a:r>
              <a:rPr lang="en-US" altLang="ko-KR" b="0" dirty="0"/>
              <a:t>, </a:t>
            </a:r>
            <a:r>
              <a:rPr lang="ko-KR" altLang="en-US" b="0" dirty="0"/>
              <a:t>제약조건</a:t>
            </a:r>
            <a:r>
              <a:rPr lang="en-US" altLang="ko-KR" b="0" dirty="0"/>
              <a:t>)</a:t>
            </a:r>
          </a:p>
          <a:p>
            <a:pPr marL="514350" indent="-514350">
              <a:buSzPct val="100000"/>
              <a:buFont typeface="+mj-lt"/>
              <a:buAutoNum type="arabicPeriod"/>
            </a:pPr>
            <a:r>
              <a:rPr lang="en-US" altLang="ko-KR" b="0" dirty="0"/>
              <a:t>string</a:t>
            </a:r>
            <a:r>
              <a:rPr lang="ko-KR" altLang="en-US" b="0" dirty="0"/>
              <a:t> 클래스를 이용한 문자열 다루기</a:t>
            </a:r>
            <a:endParaRPr lang="en-US" altLang="ko-KR" b="0" dirty="0"/>
          </a:p>
          <a:p>
            <a:pPr marL="514350" indent="-514350">
              <a:buSzPct val="100000"/>
              <a:buFont typeface="+mj-lt"/>
              <a:buAutoNum type="arabicPeriod"/>
            </a:pPr>
            <a:r>
              <a:rPr lang="ko-KR" altLang="en-US" b="0" dirty="0"/>
              <a:t>문자열 관련 함수</a:t>
            </a:r>
            <a:endParaRPr lang="en-US" altLang="ko-KR" b="0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6AC5238-2DC0-436A-875A-3E09CE416BED}"/>
              </a:ext>
            </a:extLst>
          </p:cNvPr>
          <p:cNvGrpSpPr/>
          <p:nvPr/>
        </p:nvGrpSpPr>
        <p:grpSpPr>
          <a:xfrm rot="1833758">
            <a:off x="-1547054" y="610482"/>
            <a:ext cx="5400600" cy="5400600"/>
            <a:chOff x="-549681" y="1640821"/>
            <a:chExt cx="5400600" cy="5400600"/>
          </a:xfrm>
        </p:grpSpPr>
        <p:sp>
          <p:nvSpPr>
            <p:cNvPr id="4" name="막힌 원호 3">
              <a:extLst>
                <a:ext uri="{FF2B5EF4-FFF2-40B4-BE49-F238E27FC236}">
                  <a16:creationId xmlns:a16="http://schemas.microsoft.com/office/drawing/2014/main" id="{7CBB0D21-A5B4-4F3A-BCBD-009E8CCB4E89}"/>
                </a:ext>
              </a:extLst>
            </p:cNvPr>
            <p:cNvSpPr/>
            <p:nvPr/>
          </p:nvSpPr>
          <p:spPr>
            <a:xfrm rot="5973814">
              <a:off x="-549681" y="1640821"/>
              <a:ext cx="5400600" cy="5400600"/>
            </a:xfrm>
            <a:prstGeom prst="blockArc">
              <a:avLst>
                <a:gd name="adj1" fmla="val 6765046"/>
                <a:gd name="adj2" fmla="val 20877138"/>
                <a:gd name="adj3" fmla="val 1547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막힌 원호 6">
              <a:extLst>
                <a:ext uri="{FF2B5EF4-FFF2-40B4-BE49-F238E27FC236}">
                  <a16:creationId xmlns:a16="http://schemas.microsoft.com/office/drawing/2014/main" id="{98430292-2A3A-4B62-B156-5BB490AACC85}"/>
                </a:ext>
              </a:extLst>
            </p:cNvPr>
            <p:cNvSpPr/>
            <p:nvPr/>
          </p:nvSpPr>
          <p:spPr>
            <a:xfrm rot="5973814">
              <a:off x="-435744" y="1753601"/>
              <a:ext cx="5172727" cy="5172727"/>
            </a:xfrm>
            <a:prstGeom prst="blockArc">
              <a:avLst>
                <a:gd name="adj1" fmla="val 6765046"/>
                <a:gd name="adj2" fmla="val 20877138"/>
                <a:gd name="adj3" fmla="val 1547"/>
              </a:avLst>
            </a:prstGeom>
            <a:solidFill>
              <a:srgbClr val="BCEB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E39598C-7DF1-404F-A299-E96B907C44BC}"/>
              </a:ext>
            </a:extLst>
          </p:cNvPr>
          <p:cNvSpPr txBox="1"/>
          <p:nvPr/>
        </p:nvSpPr>
        <p:spPr>
          <a:xfrm>
            <a:off x="4295800" y="1196752"/>
            <a:ext cx="68677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4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객체포인터와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객체 배열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객체의 동적 생성 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</a:t>
            </a:r>
            <a:endParaRPr lang="ko-KR" altLang="en-US" sz="2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EA253BD-3D59-2F53-3E02-5A160CA4C1E3}"/>
              </a:ext>
            </a:extLst>
          </p:cNvPr>
          <p:cNvSpPr txBox="1"/>
          <p:nvPr/>
        </p:nvSpPr>
        <p:spPr>
          <a:xfrm>
            <a:off x="5194052" y="3521446"/>
            <a:ext cx="6156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dirty="0"/>
              <a:t>함수와 참조</a:t>
            </a:r>
            <a:r>
              <a:rPr lang="en-US" altLang="ko-KR" dirty="0"/>
              <a:t>, </a:t>
            </a:r>
            <a:r>
              <a:rPr lang="ko-KR" altLang="en-US" dirty="0"/>
              <a:t>복사 생성자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7F7A0D9-5F74-256F-D9BE-46D8398C566A}"/>
              </a:ext>
            </a:extLst>
          </p:cNvPr>
          <p:cNvSpPr txBox="1"/>
          <p:nvPr/>
        </p:nvSpPr>
        <p:spPr>
          <a:xfrm>
            <a:off x="5204918" y="4202902"/>
            <a:ext cx="6156542" cy="1990288"/>
          </a:xfrm>
          <a:prstGeom prst="rect">
            <a:avLst/>
          </a:prstGeom>
        </p:spPr>
        <p:txBody>
          <a:bodyPr vert="horz">
            <a:normAutofit/>
          </a:bodyPr>
          <a:lstStyle>
            <a:lvl1pPr marL="514350" indent="-514350">
              <a:spcBef>
                <a:spcPts val="700"/>
              </a:spcBef>
              <a:buClr>
                <a:schemeClr val="accent2"/>
              </a:buClr>
              <a:buSzPct val="100000"/>
              <a:buFont typeface="+mj-lt"/>
              <a:buAutoNum type="arabicPeriod"/>
              <a:defRPr kumimoji="0" sz="2000" b="0"/>
            </a:lvl1pPr>
            <a:lvl2pPr marL="640080" indent="-274320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indent="-228600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1600"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indent="-228600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1400"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indent="-228600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103120" indent="-228600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baseline="0"/>
            </a:lvl6pPr>
            <a:lvl7pPr marL="2377440" indent="-228600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baseline="0"/>
            </a:lvl7pPr>
            <a:lvl8pPr marL="2651760" indent="-228600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baseline="0"/>
            </a:lvl8pPr>
            <a:lvl9pPr marL="2926080" indent="-228600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baseline="0"/>
            </a:lvl9pPr>
          </a:lstStyle>
          <a:p>
            <a:r>
              <a:rPr lang="ko-KR" altLang="en-US" dirty="0"/>
              <a:t>함수의 인자 전달 방식 리뷰</a:t>
            </a:r>
            <a:endParaRPr lang="en-US" altLang="ko-KR" dirty="0"/>
          </a:p>
          <a:p>
            <a:r>
              <a:rPr lang="ko-KR" altLang="en-US" dirty="0"/>
              <a:t>함수 호출 시 객체 전달</a:t>
            </a:r>
            <a:endParaRPr lang="en-US" altLang="ko-KR" dirty="0"/>
          </a:p>
          <a:p>
            <a:r>
              <a:rPr lang="ko-KR" altLang="en-US" dirty="0"/>
              <a:t>객체 치환 및 객체 리턴</a:t>
            </a:r>
            <a:endParaRPr lang="en-US" altLang="ko-KR" dirty="0"/>
          </a:p>
          <a:p>
            <a:r>
              <a:rPr lang="ko-KR" altLang="en-US" dirty="0"/>
              <a:t>참조와 함수</a:t>
            </a:r>
            <a:endParaRPr lang="en-US" altLang="ko-KR" dirty="0"/>
          </a:p>
          <a:p>
            <a:r>
              <a:rPr lang="ko-KR" altLang="en-US" dirty="0"/>
              <a:t>복사 생성자</a:t>
            </a:r>
          </a:p>
        </p:txBody>
      </p:sp>
    </p:spTree>
    <p:extLst>
      <p:ext uri="{BB962C8B-B14F-4D97-AF65-F5344CB8AC3E}">
        <p14:creationId xmlns:p14="http://schemas.microsoft.com/office/powerpoint/2010/main" val="13120668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1EEB6075-F286-4AA8-8515-317B0BE27B24}"/>
              </a:ext>
            </a:extLst>
          </p:cNvPr>
          <p:cNvSpPr txBox="1"/>
          <p:nvPr/>
        </p:nvSpPr>
        <p:spPr>
          <a:xfrm>
            <a:off x="1182075" y="4293096"/>
            <a:ext cx="4536504" cy="2246769"/>
          </a:xfrm>
          <a:prstGeom prst="rect">
            <a:avLst/>
          </a:prstGeom>
          <a:ln w="63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400" dirty="0">
                <a:latin typeface="돋움체" panose="020B0609000101010101" pitchFamily="49" charset="-127"/>
                <a:ea typeface="돋움체" panose="020B0609000101010101" pitchFamily="49" charset="-127"/>
              </a:rPr>
              <a:t>#include &lt;iostream&gt;</a:t>
            </a:r>
          </a:p>
          <a:p>
            <a:r>
              <a:rPr lang="en-US" altLang="ko-KR" sz="1400" dirty="0">
                <a:latin typeface="돋움체" panose="020B0609000101010101" pitchFamily="49" charset="-127"/>
                <a:ea typeface="돋움체" panose="020B0609000101010101" pitchFamily="49" charset="-127"/>
              </a:rPr>
              <a:t>#include "</a:t>
            </a:r>
            <a:r>
              <a:rPr lang="en-US" altLang="ko-KR" sz="1400" dirty="0" err="1">
                <a:latin typeface="돋움체" panose="020B0609000101010101" pitchFamily="49" charset="-127"/>
                <a:ea typeface="돋움체" panose="020B0609000101010101" pitchFamily="49" charset="-127"/>
              </a:rPr>
              <a:t>WordGame.h</a:t>
            </a:r>
            <a:r>
              <a:rPr lang="en-US" altLang="ko-KR" sz="1400" dirty="0">
                <a:latin typeface="돋움체" panose="020B0609000101010101" pitchFamily="49" charset="-127"/>
                <a:ea typeface="돋움체" panose="020B0609000101010101" pitchFamily="49" charset="-127"/>
              </a:rPr>
              <a:t>"</a:t>
            </a:r>
          </a:p>
          <a:p>
            <a:r>
              <a:rPr lang="en-US" altLang="ko-KR" sz="1400" dirty="0">
                <a:latin typeface="돋움체" panose="020B0609000101010101" pitchFamily="49" charset="-127"/>
                <a:ea typeface="돋움체" panose="020B0609000101010101" pitchFamily="49" charset="-127"/>
              </a:rPr>
              <a:t>using namespace std;</a:t>
            </a:r>
          </a:p>
          <a:p>
            <a:endParaRPr lang="ko-KR" altLang="en-US" sz="1400" dirty="0"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400" dirty="0">
                <a:latin typeface="돋움체" panose="020B0609000101010101" pitchFamily="49" charset="-127"/>
                <a:ea typeface="돋움체" panose="020B0609000101010101" pitchFamily="49" charset="-127"/>
              </a:rPr>
              <a:t>int main() {</a:t>
            </a:r>
          </a:p>
          <a:p>
            <a:pPr indent="355600"/>
            <a:r>
              <a:rPr lang="en-US" altLang="ko-KR" sz="1400" dirty="0" err="1">
                <a:latin typeface="돋움체" panose="020B0609000101010101" pitchFamily="49" charset="-127"/>
                <a:ea typeface="돋움체" panose="020B0609000101010101" pitchFamily="49" charset="-127"/>
              </a:rPr>
              <a:t>WordGame</a:t>
            </a:r>
            <a:r>
              <a:rPr lang="en-US" altLang="ko-KR" sz="1400" dirty="0">
                <a:latin typeface="돋움체" panose="020B0609000101010101" pitchFamily="49" charset="-127"/>
                <a:ea typeface="돋움체" panose="020B0609000101010101" pitchFamily="49" charset="-127"/>
              </a:rPr>
              <a:t> *game;</a:t>
            </a:r>
          </a:p>
          <a:p>
            <a:pPr indent="355600"/>
            <a:r>
              <a:rPr lang="en-US" altLang="ko-KR" sz="1400" dirty="0">
                <a:latin typeface="돋움체" panose="020B0609000101010101" pitchFamily="49" charset="-127"/>
                <a:ea typeface="돋움체" panose="020B0609000101010101" pitchFamily="49" charset="-127"/>
              </a:rPr>
              <a:t>game = new </a:t>
            </a:r>
            <a:r>
              <a:rPr lang="en-US" altLang="ko-KR" sz="1400" dirty="0" err="1">
                <a:latin typeface="돋움체" panose="020B0609000101010101" pitchFamily="49" charset="-127"/>
                <a:ea typeface="돋움체" panose="020B0609000101010101" pitchFamily="49" charset="-127"/>
              </a:rPr>
              <a:t>WordGame</a:t>
            </a:r>
            <a:r>
              <a:rPr lang="en-US" altLang="ko-KR" sz="1400" dirty="0">
                <a:latin typeface="돋움체" panose="020B0609000101010101" pitchFamily="49" charset="-127"/>
                <a:ea typeface="돋움체" panose="020B0609000101010101" pitchFamily="49" charset="-127"/>
              </a:rPr>
              <a:t>("</a:t>
            </a:r>
            <a:r>
              <a:rPr lang="ko-KR" altLang="en-US" sz="1400" dirty="0">
                <a:latin typeface="돋움체" panose="020B0609000101010101" pitchFamily="49" charset="-127"/>
                <a:ea typeface="돋움체" panose="020B0609000101010101" pitchFamily="49" charset="-127"/>
              </a:rPr>
              <a:t>끝말 잇기</a:t>
            </a:r>
            <a:r>
              <a:rPr lang="en-US" altLang="ko-KR" sz="1400" dirty="0">
                <a:latin typeface="돋움체" panose="020B0609000101010101" pitchFamily="49" charset="-127"/>
                <a:ea typeface="돋움체" panose="020B0609000101010101" pitchFamily="49" charset="-127"/>
              </a:rPr>
              <a:t>", "</a:t>
            </a:r>
            <a:r>
              <a:rPr lang="ko-KR" altLang="en-US" sz="1400" dirty="0">
                <a:latin typeface="돋움체" panose="020B0609000101010101" pitchFamily="49" charset="-127"/>
                <a:ea typeface="돋움체" panose="020B0609000101010101" pitchFamily="49" charset="-127"/>
              </a:rPr>
              <a:t>아버지</a:t>
            </a:r>
            <a:r>
              <a:rPr lang="en-US" altLang="ko-KR" sz="1400" dirty="0">
                <a:latin typeface="돋움체" panose="020B0609000101010101" pitchFamily="49" charset="-127"/>
                <a:ea typeface="돋움체" panose="020B0609000101010101" pitchFamily="49" charset="-127"/>
              </a:rPr>
              <a:t>");</a:t>
            </a:r>
          </a:p>
          <a:p>
            <a:pPr indent="355600"/>
            <a:r>
              <a:rPr lang="en-US" altLang="ko-KR" sz="1400" dirty="0">
                <a:latin typeface="돋움체" panose="020B0609000101010101" pitchFamily="49" charset="-127"/>
                <a:ea typeface="돋움체" panose="020B0609000101010101" pitchFamily="49" charset="-127"/>
              </a:rPr>
              <a:t>game-&gt;run();</a:t>
            </a:r>
          </a:p>
          <a:p>
            <a:pPr indent="355600"/>
            <a:r>
              <a:rPr lang="en-US" altLang="ko-KR" sz="1400" dirty="0">
                <a:latin typeface="돋움체" panose="020B0609000101010101" pitchFamily="49" charset="-127"/>
                <a:ea typeface="돋움체" panose="020B0609000101010101" pitchFamily="49" charset="-127"/>
              </a:rPr>
              <a:t>delete game;</a:t>
            </a:r>
          </a:p>
          <a:p>
            <a:r>
              <a:rPr lang="en-US" altLang="ko-KR" sz="1400" dirty="0"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endParaRPr lang="ko-KR" altLang="en-US" sz="1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10AFD9-FFEF-4A13-8C99-F25FEDF782A7}"/>
              </a:ext>
            </a:extLst>
          </p:cNvPr>
          <p:cNvSpPr txBox="1"/>
          <p:nvPr/>
        </p:nvSpPr>
        <p:spPr>
          <a:xfrm>
            <a:off x="1182075" y="3954542"/>
            <a:ext cx="1440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FF0000"/>
                </a:solidFill>
              </a:rPr>
              <a:t>main.cpp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BEED72C-9DD0-4B8E-B45D-0916B4835988}"/>
              </a:ext>
            </a:extLst>
          </p:cNvPr>
          <p:cNvSpPr txBox="1"/>
          <p:nvPr/>
        </p:nvSpPr>
        <p:spPr>
          <a:xfrm>
            <a:off x="6384032" y="980728"/>
            <a:ext cx="4719930" cy="4616648"/>
          </a:xfrm>
          <a:prstGeom prst="rect">
            <a:avLst/>
          </a:prstGeom>
          <a:ln w="63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defPPr>
              <a:defRPr lang="ko-KR"/>
            </a:defPPr>
            <a:lvl1pPr>
              <a:defRPr sz="1400">
                <a:solidFill>
                  <a:schemeClr val="dk1"/>
                </a:solidFill>
                <a:latin typeface="돋움체" panose="020B0609000101010101" pitchFamily="49" charset="-127"/>
                <a:ea typeface="돋움체" panose="020B0609000101010101" pitchFamily="49" charset="-127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US" altLang="ko-KR" dirty="0"/>
              <a:t>#include &lt;iostream&gt;</a:t>
            </a:r>
          </a:p>
          <a:p>
            <a:r>
              <a:rPr lang="en-US" altLang="ko-KR" dirty="0"/>
              <a:t>#include &lt;string&gt;</a:t>
            </a:r>
          </a:p>
          <a:p>
            <a:r>
              <a:rPr lang="en-US" altLang="ko-KR" dirty="0"/>
              <a:t>using namespace std;</a:t>
            </a:r>
          </a:p>
          <a:p>
            <a:endParaRPr lang="ko-KR" altLang="en-US" dirty="0"/>
          </a:p>
          <a:p>
            <a:r>
              <a:rPr lang="en-US" altLang="ko-KR" dirty="0"/>
              <a:t>#include "</a:t>
            </a:r>
            <a:r>
              <a:rPr lang="en-US" altLang="ko-KR" dirty="0" err="1"/>
              <a:t>Player.h</a:t>
            </a:r>
            <a:r>
              <a:rPr lang="en-US" altLang="ko-KR" dirty="0"/>
              <a:t>"</a:t>
            </a:r>
          </a:p>
          <a:p>
            <a:endParaRPr lang="ko-KR" altLang="en-US" dirty="0"/>
          </a:p>
          <a:p>
            <a:r>
              <a:rPr lang="en-US" altLang="ko-KR" dirty="0"/>
              <a:t>string Player::</a:t>
            </a:r>
            <a:r>
              <a:rPr lang="en-US" altLang="ko-KR" dirty="0" err="1"/>
              <a:t>sayWord</a:t>
            </a:r>
            <a:r>
              <a:rPr lang="en-US" altLang="ko-KR" dirty="0"/>
              <a:t>() {</a:t>
            </a:r>
          </a:p>
          <a:p>
            <a:pPr indent="269875"/>
            <a:r>
              <a:rPr lang="en-US" altLang="ko-KR" dirty="0" err="1"/>
              <a:t>cout</a:t>
            </a:r>
            <a:r>
              <a:rPr lang="en-US" altLang="ko-KR" dirty="0"/>
              <a:t> &lt;&lt; name + "&gt;&gt;";</a:t>
            </a:r>
          </a:p>
          <a:p>
            <a:pPr indent="269875"/>
            <a:r>
              <a:rPr lang="en-US" altLang="ko-KR" dirty="0" err="1"/>
              <a:t>cin</a:t>
            </a:r>
            <a:r>
              <a:rPr lang="en-US" altLang="ko-KR" dirty="0"/>
              <a:t> &gt;&gt; word;</a:t>
            </a:r>
          </a:p>
          <a:p>
            <a:pPr indent="269875"/>
            <a:r>
              <a:rPr lang="en-US" altLang="ko-KR" dirty="0"/>
              <a:t>return word;</a:t>
            </a:r>
          </a:p>
          <a:p>
            <a:r>
              <a:rPr lang="en-US" altLang="ko-KR" dirty="0"/>
              <a:t>}</a:t>
            </a:r>
          </a:p>
          <a:p>
            <a:endParaRPr lang="ko-KR" altLang="en-US" dirty="0"/>
          </a:p>
          <a:p>
            <a:r>
              <a:rPr lang="en-US" altLang="ko-KR" dirty="0"/>
              <a:t>bool Player::succeed(string </a:t>
            </a:r>
            <a:r>
              <a:rPr lang="en-US" altLang="ko-KR" dirty="0" err="1"/>
              <a:t>lastWord</a:t>
            </a:r>
            <a:r>
              <a:rPr lang="en-US" altLang="ko-KR" dirty="0"/>
              <a:t>) {</a:t>
            </a:r>
          </a:p>
          <a:p>
            <a:pPr indent="269875"/>
            <a:r>
              <a:rPr lang="en-US" altLang="ko-KR" dirty="0"/>
              <a:t>int</a:t>
            </a:r>
            <a:r>
              <a:rPr lang="ko-KR" altLang="en-US" dirty="0"/>
              <a:t> </a:t>
            </a:r>
            <a:r>
              <a:rPr lang="en-US" altLang="ko-KR" dirty="0" err="1"/>
              <a:t>lastIndex</a:t>
            </a:r>
            <a:r>
              <a:rPr lang="en-US" altLang="ko-KR" dirty="0"/>
              <a:t> = </a:t>
            </a:r>
            <a:r>
              <a:rPr lang="en-US" altLang="ko-KR" dirty="0" err="1"/>
              <a:t>lastWord.length</a:t>
            </a:r>
            <a:r>
              <a:rPr lang="en-US" altLang="ko-KR" dirty="0"/>
              <a:t>()-2; </a:t>
            </a:r>
            <a:endParaRPr lang="ko-KR" altLang="en-US" dirty="0"/>
          </a:p>
          <a:p>
            <a:pPr indent="269875"/>
            <a:endParaRPr lang="ko-KR" altLang="en-US" dirty="0"/>
          </a:p>
          <a:p>
            <a:pPr indent="269875"/>
            <a:r>
              <a:rPr lang="en-US" altLang="ko-KR" dirty="0"/>
              <a:t>if(lastWord.at(</a:t>
            </a:r>
            <a:r>
              <a:rPr lang="en-US" altLang="ko-KR" dirty="0" err="1"/>
              <a:t>lastIndex</a:t>
            </a:r>
            <a:r>
              <a:rPr lang="en-US" altLang="ko-KR" dirty="0"/>
              <a:t>) == word.at(0) &amp;&amp;</a:t>
            </a:r>
          </a:p>
          <a:p>
            <a:pPr indent="269875"/>
            <a:r>
              <a:rPr lang="en-US" altLang="ko-KR" dirty="0"/>
              <a:t>       lastWord.at(lastIndex+1) == word.at(1))</a:t>
            </a:r>
          </a:p>
          <a:p>
            <a:pPr indent="269875"/>
            <a:r>
              <a:rPr lang="en-US" altLang="ko-KR" dirty="0"/>
              <a:t>       return true;</a:t>
            </a:r>
          </a:p>
          <a:p>
            <a:pPr indent="269875"/>
            <a:r>
              <a:rPr lang="en-US" altLang="ko-KR" dirty="0"/>
              <a:t>else</a:t>
            </a:r>
          </a:p>
          <a:p>
            <a:pPr indent="269875"/>
            <a:r>
              <a:rPr lang="en-US" altLang="ko-KR" dirty="0"/>
              <a:t>       return false;</a:t>
            </a:r>
          </a:p>
          <a:p>
            <a:r>
              <a:rPr lang="en-US" altLang="ko-KR" dirty="0"/>
              <a:t>}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6EFD0AC-4E04-46C1-A147-47899A1C1CE5}"/>
              </a:ext>
            </a:extLst>
          </p:cNvPr>
          <p:cNvSpPr txBox="1"/>
          <p:nvPr/>
        </p:nvSpPr>
        <p:spPr>
          <a:xfrm>
            <a:off x="6744072" y="548680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Player.cpp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174354C-6C35-4BFC-A228-5683FE26A751}"/>
              </a:ext>
            </a:extLst>
          </p:cNvPr>
          <p:cNvSpPr txBox="1"/>
          <p:nvPr/>
        </p:nvSpPr>
        <p:spPr>
          <a:xfrm>
            <a:off x="1166872" y="692696"/>
            <a:ext cx="4536504" cy="3231654"/>
          </a:xfrm>
          <a:prstGeom prst="rect">
            <a:avLst/>
          </a:prstGeom>
          <a:ln w="63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defPPr>
              <a:defRPr lang="ko-KR"/>
            </a:defPPr>
            <a:lvl1pPr>
              <a:defRPr sz="1400">
                <a:solidFill>
                  <a:schemeClr val="dk1"/>
                </a:solidFill>
                <a:latin typeface="돋움체" panose="020B0609000101010101" pitchFamily="49" charset="-127"/>
                <a:ea typeface="돋움체" panose="020B0609000101010101" pitchFamily="49" charset="-127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US" altLang="ko-KR" dirty="0"/>
              <a:t>#include &lt;string&gt;</a:t>
            </a:r>
          </a:p>
          <a:p>
            <a:r>
              <a:rPr lang="en-US" altLang="ko-KR" dirty="0"/>
              <a:t>using namespace std;</a:t>
            </a:r>
          </a:p>
          <a:p>
            <a:endParaRPr lang="ko-KR" altLang="en-US" dirty="0"/>
          </a:p>
          <a:p>
            <a:r>
              <a:rPr lang="en-US" altLang="ko-KR" dirty="0"/>
              <a:t>class Player {</a:t>
            </a:r>
          </a:p>
          <a:p>
            <a:pPr indent="355600"/>
            <a:r>
              <a:rPr lang="en-US" altLang="ko-KR" dirty="0"/>
              <a:t>string</a:t>
            </a:r>
            <a:r>
              <a:rPr lang="ko-KR" altLang="en-US" dirty="0"/>
              <a:t> </a:t>
            </a:r>
            <a:r>
              <a:rPr lang="en-US" altLang="ko-KR" dirty="0"/>
              <a:t>name; // </a:t>
            </a:r>
            <a:r>
              <a:rPr lang="ko-KR" altLang="en-US" dirty="0"/>
              <a:t>게임 참가자의 이름</a:t>
            </a:r>
          </a:p>
          <a:p>
            <a:pPr indent="355600"/>
            <a:r>
              <a:rPr lang="en-US" altLang="ko-KR" dirty="0"/>
              <a:t>string</a:t>
            </a:r>
            <a:r>
              <a:rPr lang="ko-KR" altLang="en-US" dirty="0"/>
              <a:t> </a:t>
            </a:r>
            <a:r>
              <a:rPr lang="en-US" altLang="ko-KR" dirty="0"/>
              <a:t>word; // </a:t>
            </a:r>
            <a:r>
              <a:rPr lang="ko-KR" altLang="en-US" dirty="0"/>
              <a:t>참가자가 말한 단어</a:t>
            </a:r>
          </a:p>
          <a:p>
            <a:r>
              <a:rPr lang="en-US" altLang="ko-KR" dirty="0"/>
              <a:t>public:</a:t>
            </a:r>
          </a:p>
          <a:p>
            <a:pPr indent="355600"/>
            <a:r>
              <a:rPr lang="en-US" altLang="ko-KR" dirty="0"/>
              <a:t>void </a:t>
            </a:r>
            <a:r>
              <a:rPr lang="en-US" altLang="ko-KR" dirty="0" err="1"/>
              <a:t>setName</a:t>
            </a:r>
            <a:r>
              <a:rPr lang="en-US" altLang="ko-KR" dirty="0"/>
              <a:t>(string name) {</a:t>
            </a:r>
          </a:p>
          <a:p>
            <a:pPr indent="355600"/>
            <a:r>
              <a:rPr lang="en-US" altLang="ko-KR" dirty="0"/>
              <a:t>this-&gt;name = name;</a:t>
            </a:r>
          </a:p>
          <a:p>
            <a:pPr indent="355600"/>
            <a:r>
              <a:rPr lang="en-US" altLang="ko-KR" dirty="0"/>
              <a:t>}</a:t>
            </a:r>
          </a:p>
          <a:p>
            <a:pPr indent="355600"/>
            <a:r>
              <a:rPr lang="en-US" altLang="ko-KR" dirty="0"/>
              <a:t>string </a:t>
            </a:r>
            <a:r>
              <a:rPr lang="en-US" altLang="ko-KR" dirty="0" err="1"/>
              <a:t>getName</a:t>
            </a:r>
            <a:r>
              <a:rPr lang="en-US" altLang="ko-KR" dirty="0"/>
              <a:t>() { return name; }</a:t>
            </a:r>
          </a:p>
          <a:p>
            <a:pPr indent="355600"/>
            <a:r>
              <a:rPr lang="en-US" altLang="ko-KR" dirty="0"/>
              <a:t>string </a:t>
            </a:r>
            <a:r>
              <a:rPr lang="en-US" altLang="ko-KR" dirty="0" err="1"/>
              <a:t>sayWord</a:t>
            </a:r>
            <a:r>
              <a:rPr lang="en-US" altLang="ko-KR" dirty="0"/>
              <a:t>();</a:t>
            </a:r>
          </a:p>
          <a:p>
            <a:pPr indent="355600"/>
            <a:r>
              <a:rPr lang="en-US" altLang="ko-KR" dirty="0"/>
              <a:t>bool succeed(string </a:t>
            </a:r>
            <a:r>
              <a:rPr lang="en-US" altLang="ko-KR" dirty="0" err="1"/>
              <a:t>lastWord</a:t>
            </a:r>
            <a:r>
              <a:rPr lang="en-US" altLang="ko-KR" dirty="0"/>
              <a:t>);</a:t>
            </a:r>
          </a:p>
          <a:p>
            <a:r>
              <a:rPr lang="en-US" altLang="ko-KR" dirty="0"/>
              <a:t>};</a:t>
            </a:r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FD79E17-4961-4FCA-AF0A-4AE0CCE8ECF4}"/>
              </a:ext>
            </a:extLst>
          </p:cNvPr>
          <p:cNvSpPr txBox="1"/>
          <p:nvPr/>
        </p:nvSpPr>
        <p:spPr>
          <a:xfrm>
            <a:off x="1154513" y="260648"/>
            <a:ext cx="1440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>
                <a:solidFill>
                  <a:srgbClr val="FF0000"/>
                </a:solidFill>
              </a:rPr>
              <a:t>Player.h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55985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6A09D70-E52B-4EF3-95A0-50550233C670}"/>
              </a:ext>
            </a:extLst>
          </p:cNvPr>
          <p:cNvSpPr txBox="1"/>
          <p:nvPr/>
        </p:nvSpPr>
        <p:spPr>
          <a:xfrm>
            <a:off x="6096000" y="1196752"/>
            <a:ext cx="5256584" cy="5047536"/>
          </a:xfrm>
          <a:prstGeom prst="rect">
            <a:avLst/>
          </a:prstGeom>
          <a:ln w="63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defPPr>
              <a:defRPr lang="ko-KR"/>
            </a:defPPr>
            <a:lvl1pPr>
              <a:defRPr sz="1400">
                <a:solidFill>
                  <a:schemeClr val="dk1"/>
                </a:solidFill>
                <a:latin typeface="돋움체" panose="020B0609000101010101" pitchFamily="49" charset="-127"/>
                <a:ea typeface="돋움체" panose="020B0609000101010101" pitchFamily="49" charset="-127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US" altLang="ko-KR" dirty="0"/>
              <a:t>#include &lt;iostream&gt;</a:t>
            </a:r>
          </a:p>
          <a:p>
            <a:r>
              <a:rPr lang="en-US" altLang="ko-KR" dirty="0"/>
              <a:t>#include "</a:t>
            </a:r>
            <a:r>
              <a:rPr lang="en-US" altLang="ko-KR" dirty="0" err="1"/>
              <a:t>WordGame.h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#include "</a:t>
            </a:r>
            <a:r>
              <a:rPr lang="en-US" altLang="ko-KR" dirty="0" err="1"/>
              <a:t>Player.h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using namespace std;</a:t>
            </a:r>
          </a:p>
          <a:p>
            <a:endParaRPr lang="ko-KR" altLang="en-US" dirty="0"/>
          </a:p>
          <a:p>
            <a:r>
              <a:rPr lang="en-US" altLang="ko-KR" dirty="0" err="1"/>
              <a:t>WordGame</a:t>
            </a:r>
            <a:r>
              <a:rPr lang="en-US" altLang="ko-KR" dirty="0"/>
              <a:t>::</a:t>
            </a:r>
            <a:r>
              <a:rPr lang="en-US" altLang="ko-KR" dirty="0" err="1"/>
              <a:t>WordGame</a:t>
            </a:r>
            <a:r>
              <a:rPr lang="en-US" altLang="ko-KR" dirty="0"/>
              <a:t>(string title, string </a:t>
            </a:r>
            <a:r>
              <a:rPr lang="en-US" altLang="ko-KR" dirty="0" err="1"/>
              <a:t>startWord</a:t>
            </a:r>
            <a:r>
              <a:rPr lang="en-US" altLang="ko-KR" dirty="0"/>
              <a:t>) {</a:t>
            </a:r>
          </a:p>
          <a:p>
            <a:r>
              <a:rPr lang="en-US" altLang="ko-KR" dirty="0"/>
              <a:t>this-&gt;title = title;</a:t>
            </a:r>
          </a:p>
          <a:p>
            <a:r>
              <a:rPr lang="en-US" altLang="ko-KR" dirty="0"/>
              <a:t>this-&gt;</a:t>
            </a:r>
            <a:r>
              <a:rPr lang="en-US" altLang="ko-KR" dirty="0" err="1"/>
              <a:t>startWord</a:t>
            </a:r>
            <a:r>
              <a:rPr lang="en-US" altLang="ko-KR" dirty="0"/>
              <a:t> = </a:t>
            </a:r>
            <a:r>
              <a:rPr lang="en-US" altLang="ko-KR" dirty="0" err="1"/>
              <a:t>startWord</a:t>
            </a:r>
            <a:r>
              <a:rPr lang="en-US" altLang="ko-KR" dirty="0"/>
              <a:t>;</a:t>
            </a:r>
          </a:p>
          <a:p>
            <a:r>
              <a:rPr lang="en-US" altLang="ko-KR" dirty="0"/>
              <a:t>this-&gt;players = NULL;</a:t>
            </a:r>
          </a:p>
          <a:p>
            <a:r>
              <a:rPr lang="en-US" altLang="ko-KR" dirty="0"/>
              <a:t>}</a:t>
            </a:r>
          </a:p>
          <a:p>
            <a:endParaRPr lang="ko-KR" altLang="en-US" dirty="0"/>
          </a:p>
          <a:p>
            <a:r>
              <a:rPr lang="en-US" altLang="ko-KR" dirty="0" err="1"/>
              <a:t>WordGame</a:t>
            </a:r>
            <a:r>
              <a:rPr lang="en-US" altLang="ko-KR" dirty="0"/>
              <a:t>::~</a:t>
            </a:r>
            <a:r>
              <a:rPr lang="en-US" altLang="ko-KR" dirty="0" err="1"/>
              <a:t>WordGame</a:t>
            </a:r>
            <a:r>
              <a:rPr lang="en-US" altLang="ko-KR" dirty="0"/>
              <a:t>() {</a:t>
            </a:r>
          </a:p>
          <a:p>
            <a:r>
              <a:rPr lang="en-US" altLang="ko-KR" dirty="0"/>
              <a:t>if(this-&gt;players != NULL)</a:t>
            </a:r>
          </a:p>
          <a:p>
            <a:r>
              <a:rPr lang="en-US" altLang="ko-KR" dirty="0"/>
              <a:t>delete [] this-&gt;players;</a:t>
            </a:r>
          </a:p>
          <a:p>
            <a:r>
              <a:rPr lang="en-US" altLang="ko-KR" dirty="0"/>
              <a:t>}</a:t>
            </a:r>
          </a:p>
          <a:p>
            <a:endParaRPr lang="ko-KR" altLang="en-US" dirty="0"/>
          </a:p>
          <a:p>
            <a:r>
              <a:rPr lang="en-US" altLang="ko-KR" dirty="0"/>
              <a:t>bool </a:t>
            </a:r>
            <a:r>
              <a:rPr lang="en-US" altLang="ko-KR" dirty="0" err="1"/>
              <a:t>WordGame</a:t>
            </a:r>
            <a:r>
              <a:rPr lang="en-US" altLang="ko-KR" dirty="0"/>
              <a:t>::</a:t>
            </a:r>
            <a:r>
              <a:rPr lang="en-US" altLang="ko-KR" dirty="0" err="1"/>
              <a:t>createPlayers</a:t>
            </a:r>
            <a:r>
              <a:rPr lang="en-US" altLang="ko-KR" dirty="0"/>
              <a:t>() {</a:t>
            </a:r>
          </a:p>
          <a:p>
            <a:r>
              <a:rPr lang="en-US" altLang="ko-KR" dirty="0"/>
              <a:t>int n;</a:t>
            </a:r>
          </a:p>
          <a:p>
            <a:r>
              <a:rPr lang="en-US" altLang="ko-KR" dirty="0" err="1"/>
              <a:t>cout</a:t>
            </a:r>
            <a:r>
              <a:rPr lang="en-US" altLang="ko-KR" dirty="0"/>
              <a:t> &lt;&lt;</a:t>
            </a:r>
            <a:r>
              <a:rPr lang="ko-KR" altLang="en-US" dirty="0"/>
              <a:t> </a:t>
            </a:r>
            <a:r>
              <a:rPr lang="en-US" altLang="ko-KR" dirty="0"/>
              <a:t>title &lt;&lt;</a:t>
            </a:r>
            <a:r>
              <a:rPr lang="ko-KR" altLang="en-US" dirty="0"/>
              <a:t> </a:t>
            </a:r>
            <a:r>
              <a:rPr lang="en-US" altLang="ko-KR" dirty="0"/>
              <a:t>" </a:t>
            </a:r>
            <a:r>
              <a:rPr lang="ko-KR" altLang="en-US" dirty="0"/>
              <a:t>게임을 시작합니다</a:t>
            </a:r>
            <a:r>
              <a:rPr lang="en-US" altLang="ko-KR" dirty="0"/>
              <a:t>"</a:t>
            </a:r>
            <a:r>
              <a:rPr lang="ko-KR" altLang="en-US" dirty="0"/>
              <a:t> </a:t>
            </a:r>
            <a:r>
              <a:rPr lang="en-US" altLang="ko-KR" dirty="0"/>
              <a:t>&lt;&lt;</a:t>
            </a:r>
            <a:r>
              <a:rPr lang="ko-KR" altLang="en-US" dirty="0"/>
              <a:t> </a:t>
            </a:r>
            <a:r>
              <a:rPr lang="en-US" altLang="ko-KR" dirty="0" err="1"/>
              <a:t>endl</a:t>
            </a:r>
            <a:r>
              <a:rPr lang="en-US" altLang="ko-KR" dirty="0"/>
              <a:t>;</a:t>
            </a:r>
          </a:p>
          <a:p>
            <a:r>
              <a:rPr lang="en-US" altLang="ko-KR" dirty="0" err="1"/>
              <a:t>cout</a:t>
            </a:r>
            <a:r>
              <a:rPr lang="en-US" altLang="ko-KR" dirty="0"/>
              <a:t> &lt;&lt;</a:t>
            </a:r>
            <a:r>
              <a:rPr lang="ko-KR" altLang="en-US" dirty="0"/>
              <a:t> </a:t>
            </a:r>
            <a:r>
              <a:rPr lang="en-US" altLang="ko-KR" dirty="0"/>
              <a:t>"</a:t>
            </a:r>
            <a:r>
              <a:rPr lang="ko-KR" altLang="en-US" dirty="0"/>
              <a:t>게임에 참가하는 인원은 몇명입니까</a:t>
            </a:r>
            <a:r>
              <a:rPr lang="en-US" altLang="ko-KR" dirty="0"/>
              <a:t>?";</a:t>
            </a:r>
          </a:p>
          <a:p>
            <a:r>
              <a:rPr lang="en-US" altLang="ko-KR" dirty="0" err="1"/>
              <a:t>cin</a:t>
            </a:r>
            <a:r>
              <a:rPr lang="en-US" altLang="ko-KR" dirty="0"/>
              <a:t> &gt;&gt; n;</a:t>
            </a:r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CD44DC-68AF-4B68-B380-DE824E9E03D0}"/>
              </a:ext>
            </a:extLst>
          </p:cNvPr>
          <p:cNvSpPr txBox="1"/>
          <p:nvPr/>
        </p:nvSpPr>
        <p:spPr>
          <a:xfrm>
            <a:off x="6096000" y="764704"/>
            <a:ext cx="2232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FF0000"/>
                </a:solidFill>
              </a:rPr>
              <a:t>WordGame.cpp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E77790-2F28-4A00-A51B-B7087431FC76}"/>
              </a:ext>
            </a:extLst>
          </p:cNvPr>
          <p:cNvSpPr txBox="1"/>
          <p:nvPr/>
        </p:nvSpPr>
        <p:spPr>
          <a:xfrm>
            <a:off x="1055440" y="1196752"/>
            <a:ext cx="4320480" cy="3877985"/>
          </a:xfrm>
          <a:prstGeom prst="rect">
            <a:avLst/>
          </a:prstGeom>
          <a:ln w="63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defPPr>
              <a:defRPr lang="ko-KR"/>
            </a:defPPr>
            <a:lvl1pPr>
              <a:defRPr sz="1400">
                <a:solidFill>
                  <a:schemeClr val="dk1"/>
                </a:solidFill>
                <a:latin typeface="돋움체" panose="020B0609000101010101" pitchFamily="49" charset="-127"/>
                <a:ea typeface="돋움체" panose="020B0609000101010101" pitchFamily="49" charset="-127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US" altLang="ko-KR" dirty="0"/>
              <a:t>#include &lt;string&gt;</a:t>
            </a:r>
          </a:p>
          <a:p>
            <a:r>
              <a:rPr lang="en-US" altLang="ko-KR" dirty="0"/>
              <a:t>using namespace std;</a:t>
            </a:r>
          </a:p>
          <a:p>
            <a:endParaRPr lang="ko-KR" altLang="en-US" dirty="0"/>
          </a:p>
          <a:p>
            <a:r>
              <a:rPr lang="en-US" altLang="ko-KR" dirty="0"/>
              <a:t>class Player;</a:t>
            </a:r>
          </a:p>
          <a:p>
            <a:endParaRPr lang="ko-KR" altLang="en-US" dirty="0"/>
          </a:p>
          <a:p>
            <a:r>
              <a:rPr lang="en-US" altLang="ko-KR" dirty="0"/>
              <a:t>class </a:t>
            </a:r>
            <a:r>
              <a:rPr lang="en-US" altLang="ko-KR" dirty="0" err="1"/>
              <a:t>WordGame</a:t>
            </a:r>
            <a:r>
              <a:rPr lang="en-US" altLang="ko-KR" dirty="0"/>
              <a:t> {</a:t>
            </a:r>
          </a:p>
          <a:p>
            <a:pPr indent="355600"/>
            <a:r>
              <a:rPr lang="en-US" altLang="ko-KR" dirty="0"/>
              <a:t>private:</a:t>
            </a:r>
          </a:p>
          <a:p>
            <a:pPr indent="355600"/>
            <a:r>
              <a:rPr lang="en-US" altLang="ko-KR" dirty="0"/>
              <a:t>string title;</a:t>
            </a:r>
          </a:p>
          <a:p>
            <a:pPr indent="355600"/>
            <a:r>
              <a:rPr lang="en-US" altLang="ko-KR" dirty="0"/>
              <a:t>string </a:t>
            </a:r>
            <a:r>
              <a:rPr lang="en-US" altLang="ko-KR" dirty="0" err="1"/>
              <a:t>startWord</a:t>
            </a:r>
            <a:r>
              <a:rPr lang="en-US" altLang="ko-KR" dirty="0"/>
              <a:t>;</a:t>
            </a:r>
          </a:p>
          <a:p>
            <a:pPr indent="355600"/>
            <a:r>
              <a:rPr lang="en-US" altLang="ko-KR" dirty="0"/>
              <a:t>int </a:t>
            </a:r>
            <a:r>
              <a:rPr lang="en-US" altLang="ko-KR" dirty="0" err="1"/>
              <a:t>nPlayers</a:t>
            </a:r>
            <a:r>
              <a:rPr lang="en-US" altLang="ko-KR" dirty="0"/>
              <a:t>;</a:t>
            </a:r>
          </a:p>
          <a:p>
            <a:pPr indent="355600"/>
            <a:r>
              <a:rPr lang="en-US" altLang="ko-KR" dirty="0"/>
              <a:t>Player *players;</a:t>
            </a:r>
          </a:p>
          <a:p>
            <a:pPr indent="355600"/>
            <a:r>
              <a:rPr lang="en-US" altLang="ko-KR" dirty="0"/>
              <a:t>bool </a:t>
            </a:r>
            <a:r>
              <a:rPr lang="en-US" altLang="ko-KR" dirty="0" err="1"/>
              <a:t>createPlayers</a:t>
            </a:r>
            <a:r>
              <a:rPr lang="en-US" altLang="ko-KR" dirty="0"/>
              <a:t>();</a:t>
            </a:r>
          </a:p>
          <a:p>
            <a:r>
              <a:rPr lang="en-US" altLang="ko-KR" dirty="0"/>
              <a:t>public:</a:t>
            </a:r>
          </a:p>
          <a:p>
            <a:pPr indent="355600"/>
            <a:r>
              <a:rPr lang="en-US" altLang="ko-KR" dirty="0" err="1"/>
              <a:t>WordGame</a:t>
            </a:r>
            <a:r>
              <a:rPr lang="en-US" altLang="ko-KR" dirty="0"/>
              <a:t>(string title, string </a:t>
            </a:r>
            <a:r>
              <a:rPr lang="en-US" altLang="ko-KR" dirty="0" err="1"/>
              <a:t>startWord</a:t>
            </a:r>
            <a:r>
              <a:rPr lang="en-US" altLang="ko-KR" dirty="0"/>
              <a:t>);</a:t>
            </a:r>
          </a:p>
          <a:p>
            <a:pPr indent="355600"/>
            <a:r>
              <a:rPr lang="en-US" altLang="ko-KR" dirty="0"/>
              <a:t>void run();</a:t>
            </a:r>
          </a:p>
          <a:p>
            <a:pPr indent="355600"/>
            <a:r>
              <a:rPr lang="en-US" altLang="ko-KR" dirty="0"/>
              <a:t>~</a:t>
            </a:r>
            <a:r>
              <a:rPr lang="en-US" altLang="ko-KR" dirty="0" err="1"/>
              <a:t>WordGame</a:t>
            </a:r>
            <a:r>
              <a:rPr lang="en-US" altLang="ko-KR" dirty="0"/>
              <a:t>();</a:t>
            </a:r>
          </a:p>
          <a:p>
            <a:r>
              <a:rPr lang="en-US" altLang="ko-KR" dirty="0"/>
              <a:t>};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2E66BF6-02F0-4CC6-ACF2-95D2144D0211}"/>
              </a:ext>
            </a:extLst>
          </p:cNvPr>
          <p:cNvSpPr txBox="1"/>
          <p:nvPr/>
        </p:nvSpPr>
        <p:spPr>
          <a:xfrm>
            <a:off x="1055440" y="764704"/>
            <a:ext cx="2232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>
                <a:solidFill>
                  <a:srgbClr val="FF0000"/>
                </a:solidFill>
              </a:rPr>
              <a:t>WordGame.h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40252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AC59AA06-BD0F-4603-A9B4-6C682AA93E3C}"/>
              </a:ext>
            </a:extLst>
          </p:cNvPr>
          <p:cNvSpPr txBox="1"/>
          <p:nvPr/>
        </p:nvSpPr>
        <p:spPr>
          <a:xfrm>
            <a:off x="335360" y="836712"/>
            <a:ext cx="4752528" cy="4185761"/>
          </a:xfrm>
          <a:prstGeom prst="rect">
            <a:avLst/>
          </a:prstGeom>
          <a:ln w="63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defPPr>
              <a:defRPr lang="ko-KR"/>
            </a:defPPr>
            <a:lvl1pPr>
              <a:defRPr sz="1400">
                <a:solidFill>
                  <a:schemeClr val="dk1"/>
                </a:solidFill>
                <a:latin typeface="돋움체" panose="020B0609000101010101" pitchFamily="49" charset="-127"/>
                <a:ea typeface="돋움체" panose="020B0609000101010101" pitchFamily="49" charset="-127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endParaRPr lang="ko-KR" altLang="en-US" dirty="0"/>
          </a:p>
          <a:p>
            <a:r>
              <a:rPr lang="en-US" altLang="ko-KR" dirty="0"/>
              <a:t>if(n &lt; 2) {</a:t>
            </a:r>
          </a:p>
          <a:p>
            <a:r>
              <a:rPr lang="en-US" altLang="ko-KR" dirty="0" err="1"/>
              <a:t>cout</a:t>
            </a:r>
            <a:r>
              <a:rPr lang="en-US" altLang="ko-KR" dirty="0"/>
              <a:t> &lt;&lt;</a:t>
            </a:r>
            <a:r>
              <a:rPr lang="ko-KR" altLang="en-US" dirty="0"/>
              <a:t> </a:t>
            </a:r>
            <a:r>
              <a:rPr lang="en-US" altLang="ko-KR" dirty="0"/>
              <a:t>"</a:t>
            </a:r>
            <a:r>
              <a:rPr lang="ko-KR" altLang="en-US" dirty="0"/>
              <a:t>인원수는 </a:t>
            </a:r>
            <a:r>
              <a:rPr lang="en-US" altLang="ko-KR" dirty="0"/>
              <a:t>2 </a:t>
            </a:r>
            <a:r>
              <a:rPr lang="ko-KR" altLang="en-US" dirty="0"/>
              <a:t>이상입니다 </a:t>
            </a:r>
            <a:r>
              <a:rPr lang="en-US" altLang="ko-KR" dirty="0"/>
              <a:t>"</a:t>
            </a:r>
            <a:r>
              <a:rPr lang="ko-KR" altLang="en-US" dirty="0"/>
              <a:t> </a:t>
            </a:r>
            <a:r>
              <a:rPr lang="en-US" altLang="ko-KR" dirty="0"/>
              <a:t>&lt;&lt;</a:t>
            </a:r>
            <a:r>
              <a:rPr lang="ko-KR" altLang="en-US" dirty="0"/>
              <a:t> </a:t>
            </a:r>
            <a:r>
              <a:rPr lang="en-US" altLang="ko-KR" dirty="0" err="1"/>
              <a:t>endl</a:t>
            </a:r>
            <a:r>
              <a:rPr lang="en-US" altLang="ko-KR" dirty="0"/>
              <a:t>;</a:t>
            </a:r>
          </a:p>
          <a:p>
            <a:r>
              <a:rPr lang="en-US" altLang="ko-KR" dirty="0"/>
              <a:t>return false;</a:t>
            </a:r>
          </a:p>
          <a:p>
            <a:r>
              <a:rPr lang="en-US" altLang="ko-KR" dirty="0"/>
              <a:t>}</a:t>
            </a:r>
          </a:p>
          <a:p>
            <a:r>
              <a:rPr lang="en-US" altLang="ko-KR" dirty="0" err="1"/>
              <a:t>nPlayers</a:t>
            </a:r>
            <a:r>
              <a:rPr lang="en-US" altLang="ko-KR" dirty="0"/>
              <a:t> = n;</a:t>
            </a:r>
          </a:p>
          <a:p>
            <a:r>
              <a:rPr lang="en-US" altLang="ko-KR" dirty="0"/>
              <a:t>players = new Player[n];</a:t>
            </a:r>
          </a:p>
          <a:p>
            <a:r>
              <a:rPr lang="en-US" altLang="ko-KR" dirty="0"/>
              <a:t>if(!players)</a:t>
            </a:r>
          </a:p>
          <a:p>
            <a:r>
              <a:rPr lang="en-US" altLang="ko-KR" dirty="0"/>
              <a:t>return false;</a:t>
            </a:r>
          </a:p>
          <a:p>
            <a:endParaRPr lang="en-US" altLang="ko-KR" dirty="0"/>
          </a:p>
          <a:p>
            <a:r>
              <a:rPr lang="en-US" altLang="ko-KR" dirty="0"/>
              <a:t>string </a:t>
            </a:r>
            <a:r>
              <a:rPr lang="en-US" altLang="ko-KR" dirty="0" err="1"/>
              <a:t>playerName</a:t>
            </a:r>
            <a:r>
              <a:rPr lang="en-US" altLang="ko-KR" dirty="0"/>
              <a:t>;</a:t>
            </a:r>
          </a:p>
          <a:p>
            <a:r>
              <a:rPr lang="nn-NO" altLang="ko-KR" dirty="0"/>
              <a:t>for(int i=0; i&lt;nPlayers; i++) {</a:t>
            </a:r>
          </a:p>
          <a:p>
            <a:r>
              <a:rPr lang="en-US" altLang="ko-KR" dirty="0" err="1"/>
              <a:t>cout</a:t>
            </a:r>
            <a:r>
              <a:rPr lang="en-US" altLang="ko-KR" dirty="0"/>
              <a:t> &lt;&lt;</a:t>
            </a:r>
            <a:r>
              <a:rPr lang="ko-KR" altLang="en-US" dirty="0"/>
              <a:t> </a:t>
            </a:r>
            <a:r>
              <a:rPr lang="en-US" altLang="ko-KR" dirty="0"/>
              <a:t>"</a:t>
            </a:r>
            <a:r>
              <a:rPr lang="ko-KR" altLang="en-US" dirty="0"/>
              <a:t>참가자의 이름을 입력하세요</a:t>
            </a:r>
            <a:r>
              <a:rPr lang="en-US" altLang="ko-KR" dirty="0"/>
              <a:t>. </a:t>
            </a:r>
            <a:r>
              <a:rPr lang="ko-KR" altLang="en-US" dirty="0"/>
              <a:t>빈칸 없이</a:t>
            </a:r>
            <a:r>
              <a:rPr lang="en-US" altLang="ko-KR" dirty="0"/>
              <a:t>&gt;&gt;";</a:t>
            </a:r>
          </a:p>
          <a:p>
            <a:r>
              <a:rPr lang="en-US" altLang="ko-KR" dirty="0" err="1"/>
              <a:t>cin</a:t>
            </a:r>
            <a:r>
              <a:rPr lang="en-US" altLang="ko-KR" dirty="0"/>
              <a:t> &gt;&gt; </a:t>
            </a:r>
            <a:r>
              <a:rPr lang="en-US" altLang="ko-KR" dirty="0" err="1"/>
              <a:t>playerName</a:t>
            </a:r>
            <a:r>
              <a:rPr lang="en-US" altLang="ko-KR" dirty="0"/>
              <a:t>;</a:t>
            </a:r>
          </a:p>
          <a:p>
            <a:r>
              <a:rPr lang="en-US" altLang="ko-KR" dirty="0"/>
              <a:t>players[</a:t>
            </a:r>
            <a:r>
              <a:rPr lang="en-US" altLang="ko-KR" dirty="0" err="1"/>
              <a:t>i</a:t>
            </a:r>
            <a:r>
              <a:rPr lang="en-US" altLang="ko-KR" dirty="0"/>
              <a:t>].</a:t>
            </a:r>
            <a:r>
              <a:rPr lang="en-US" altLang="ko-KR" dirty="0" err="1"/>
              <a:t>setName</a:t>
            </a:r>
            <a:r>
              <a:rPr lang="en-US" altLang="ko-KR" dirty="0"/>
              <a:t>(</a:t>
            </a:r>
            <a:r>
              <a:rPr lang="en-US" altLang="ko-KR" dirty="0" err="1"/>
              <a:t>playerName</a:t>
            </a:r>
            <a:r>
              <a:rPr lang="en-US" altLang="ko-KR" dirty="0"/>
              <a:t>);</a:t>
            </a:r>
          </a:p>
          <a:p>
            <a:r>
              <a:rPr lang="en-US" altLang="ko-KR" dirty="0"/>
              <a:t>}</a:t>
            </a:r>
          </a:p>
          <a:p>
            <a:endParaRPr lang="ko-KR" altLang="en-US" dirty="0"/>
          </a:p>
          <a:p>
            <a:r>
              <a:rPr lang="en-US" altLang="ko-KR" dirty="0"/>
              <a:t>return true;</a:t>
            </a:r>
          </a:p>
          <a:p>
            <a:r>
              <a:rPr lang="en-US" altLang="ko-KR" dirty="0"/>
              <a:t>}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CD44DC-68AF-4B68-B380-DE824E9E03D0}"/>
              </a:ext>
            </a:extLst>
          </p:cNvPr>
          <p:cNvSpPr txBox="1"/>
          <p:nvPr/>
        </p:nvSpPr>
        <p:spPr>
          <a:xfrm>
            <a:off x="335360" y="332656"/>
            <a:ext cx="30963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FF0000"/>
                </a:solidFill>
              </a:rPr>
              <a:t>WordGame.cpp (</a:t>
            </a:r>
            <a:r>
              <a:rPr lang="ko-KR" altLang="en-US" sz="1600" dirty="0">
                <a:solidFill>
                  <a:srgbClr val="FF0000"/>
                </a:solidFill>
              </a:rPr>
              <a:t>이어서</a:t>
            </a:r>
            <a:r>
              <a:rPr lang="en-US" altLang="ko-KR" sz="1600" dirty="0">
                <a:solidFill>
                  <a:srgbClr val="FF0000"/>
                </a:solidFill>
              </a:rPr>
              <a:t>)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E59F64-BE48-4487-964A-50E6E7759FF2}"/>
              </a:ext>
            </a:extLst>
          </p:cNvPr>
          <p:cNvSpPr txBox="1"/>
          <p:nvPr/>
        </p:nvSpPr>
        <p:spPr>
          <a:xfrm>
            <a:off x="4943872" y="1189196"/>
            <a:ext cx="6696744" cy="5693866"/>
          </a:xfrm>
          <a:prstGeom prst="rect">
            <a:avLst/>
          </a:prstGeom>
          <a:ln w="63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defPPr>
              <a:defRPr lang="ko-KR"/>
            </a:defPPr>
            <a:lvl1pPr>
              <a:defRPr sz="1400">
                <a:solidFill>
                  <a:schemeClr val="dk1"/>
                </a:solidFill>
                <a:latin typeface="돋움체" panose="020B0609000101010101" pitchFamily="49" charset="-127"/>
                <a:ea typeface="돋움체" panose="020B0609000101010101" pitchFamily="49" charset="-127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endParaRPr lang="ko-KR" altLang="en-US" dirty="0"/>
          </a:p>
          <a:p>
            <a:pPr indent="269875"/>
            <a:r>
              <a:rPr lang="en-US" altLang="ko-KR" dirty="0"/>
              <a:t>void </a:t>
            </a:r>
            <a:r>
              <a:rPr lang="en-US" altLang="ko-KR" dirty="0" err="1"/>
              <a:t>WordGame</a:t>
            </a:r>
            <a:r>
              <a:rPr lang="en-US" altLang="ko-KR" dirty="0"/>
              <a:t>::run() {</a:t>
            </a:r>
          </a:p>
          <a:p>
            <a:pPr indent="625475"/>
            <a:r>
              <a:rPr lang="en-US" altLang="ko-KR" dirty="0"/>
              <a:t>if(!</a:t>
            </a:r>
            <a:r>
              <a:rPr lang="en-US" altLang="ko-KR" dirty="0" err="1"/>
              <a:t>createPlayers</a:t>
            </a:r>
            <a:r>
              <a:rPr lang="en-US" altLang="ko-KR" dirty="0"/>
              <a:t>()) // </a:t>
            </a:r>
            <a:r>
              <a:rPr lang="ko-KR" altLang="en-US" dirty="0"/>
              <a:t>참가자 수가 </a:t>
            </a:r>
            <a:r>
              <a:rPr lang="en-US" altLang="ko-KR" dirty="0"/>
              <a:t>2</a:t>
            </a:r>
            <a:r>
              <a:rPr lang="ko-KR" altLang="en-US" dirty="0"/>
              <a:t>보다 적</a:t>
            </a:r>
            <a:r>
              <a:rPr lang="en-US" altLang="ko-KR" dirty="0"/>
              <a:t>4</a:t>
            </a:r>
            <a:r>
              <a:rPr lang="ko-KR" altLang="en-US" dirty="0"/>
              <a:t>던지 문제가 생긴 경우</a:t>
            </a:r>
          </a:p>
          <a:p>
            <a:pPr indent="625475"/>
            <a:r>
              <a:rPr lang="en-US" altLang="ko-KR" dirty="0"/>
              <a:t>    return;</a:t>
            </a:r>
          </a:p>
          <a:p>
            <a:pPr indent="625475"/>
            <a:endParaRPr lang="ko-KR" altLang="en-US" dirty="0"/>
          </a:p>
          <a:p>
            <a:pPr indent="625475"/>
            <a:r>
              <a:rPr lang="en-US" altLang="ko-KR" dirty="0"/>
              <a:t>string </a:t>
            </a:r>
            <a:r>
              <a:rPr lang="en-US" altLang="ko-KR" dirty="0" err="1"/>
              <a:t>lastWord</a:t>
            </a:r>
            <a:r>
              <a:rPr lang="en-US" altLang="ko-KR" dirty="0"/>
              <a:t> = </a:t>
            </a:r>
            <a:r>
              <a:rPr lang="en-US" altLang="ko-KR" dirty="0" err="1"/>
              <a:t>startWord</a:t>
            </a:r>
            <a:r>
              <a:rPr lang="en-US" altLang="ko-KR" dirty="0"/>
              <a:t>; </a:t>
            </a:r>
          </a:p>
          <a:p>
            <a:pPr indent="625475"/>
            <a:r>
              <a:rPr lang="en-US" altLang="ko-KR" dirty="0" err="1"/>
              <a:t>cout</a:t>
            </a:r>
            <a:r>
              <a:rPr lang="en-US" altLang="ko-KR" dirty="0"/>
              <a:t> &lt;&lt;</a:t>
            </a:r>
            <a:r>
              <a:rPr lang="ko-KR" altLang="en-US" dirty="0"/>
              <a:t> </a:t>
            </a:r>
            <a:r>
              <a:rPr lang="en-US" altLang="ko-KR" dirty="0"/>
              <a:t>"</a:t>
            </a:r>
            <a:r>
              <a:rPr lang="ko-KR" altLang="en-US" dirty="0"/>
              <a:t>시작하는 단어는 </a:t>
            </a:r>
            <a:r>
              <a:rPr lang="en-US" altLang="ko-KR" dirty="0"/>
              <a:t>"+</a:t>
            </a:r>
            <a:r>
              <a:rPr lang="en-US" altLang="ko-KR" dirty="0" err="1"/>
              <a:t>lastWord</a:t>
            </a:r>
            <a:r>
              <a:rPr lang="en-US" altLang="ko-KR" dirty="0"/>
              <a:t>+</a:t>
            </a:r>
            <a:r>
              <a:rPr lang="ko-KR" altLang="en-US" dirty="0"/>
              <a:t> </a:t>
            </a:r>
            <a:r>
              <a:rPr lang="en-US" altLang="ko-KR" dirty="0"/>
              <a:t>"</a:t>
            </a:r>
            <a:r>
              <a:rPr lang="ko-KR" altLang="en-US" dirty="0"/>
              <a:t>입니다</a:t>
            </a:r>
            <a:r>
              <a:rPr lang="en-US" altLang="ko-KR" dirty="0"/>
              <a:t>"</a:t>
            </a:r>
            <a:r>
              <a:rPr lang="ko-KR" altLang="en-US" dirty="0"/>
              <a:t> </a:t>
            </a:r>
            <a:r>
              <a:rPr lang="en-US" altLang="ko-KR" dirty="0"/>
              <a:t>&lt;&lt;</a:t>
            </a:r>
            <a:r>
              <a:rPr lang="ko-KR" altLang="en-US" dirty="0"/>
              <a:t> </a:t>
            </a:r>
            <a:r>
              <a:rPr lang="en-US" altLang="ko-KR" dirty="0" err="1"/>
              <a:t>endl</a:t>
            </a:r>
            <a:r>
              <a:rPr lang="en-US" altLang="ko-KR" dirty="0"/>
              <a:t>;</a:t>
            </a:r>
          </a:p>
          <a:p>
            <a:pPr indent="625475"/>
            <a:r>
              <a:rPr lang="en-US" altLang="ko-KR" dirty="0"/>
              <a:t>int</a:t>
            </a:r>
            <a:r>
              <a:rPr lang="ko-KR" altLang="en-US" dirty="0"/>
              <a:t> </a:t>
            </a:r>
            <a:r>
              <a:rPr lang="en-US" altLang="ko-KR" dirty="0"/>
              <a:t>next =  0; // </a:t>
            </a:r>
            <a:r>
              <a:rPr lang="ko-KR" altLang="en-US" dirty="0"/>
              <a:t>참가자들의 순서대로 증가</a:t>
            </a:r>
          </a:p>
          <a:p>
            <a:pPr indent="625475"/>
            <a:endParaRPr lang="ko-KR" altLang="en-US" dirty="0"/>
          </a:p>
          <a:p>
            <a:pPr indent="625475"/>
            <a:r>
              <a:rPr lang="en-US" altLang="ko-KR" dirty="0"/>
              <a:t>// </a:t>
            </a:r>
            <a:r>
              <a:rPr lang="ko-KR" altLang="en-US" dirty="0"/>
              <a:t>게임이 끝날 때까지 루프</a:t>
            </a:r>
          </a:p>
          <a:p>
            <a:pPr indent="625475"/>
            <a:r>
              <a:rPr lang="en-US" altLang="ko-KR" dirty="0"/>
              <a:t>while(true) {</a:t>
            </a:r>
          </a:p>
          <a:p>
            <a:pPr indent="625475"/>
            <a:r>
              <a:rPr lang="en-US" altLang="ko-KR" dirty="0"/>
              <a:t>     // next </a:t>
            </a:r>
            <a:r>
              <a:rPr lang="ko-KR" altLang="en-US" dirty="0"/>
              <a:t>참가자가 단어를 말하도록 한다</a:t>
            </a:r>
            <a:r>
              <a:rPr lang="en-US" altLang="ko-KR" dirty="0"/>
              <a:t>.</a:t>
            </a:r>
            <a:endParaRPr lang="ko-KR" altLang="en-US" dirty="0"/>
          </a:p>
          <a:p>
            <a:pPr indent="1074738"/>
            <a:r>
              <a:rPr lang="en-US" altLang="ko-KR" dirty="0"/>
              <a:t>string </a:t>
            </a:r>
            <a:r>
              <a:rPr lang="en-US" altLang="ko-KR" dirty="0" err="1"/>
              <a:t>newWord</a:t>
            </a:r>
            <a:r>
              <a:rPr lang="en-US" altLang="ko-KR" dirty="0"/>
              <a:t> = players[next].</a:t>
            </a:r>
            <a:r>
              <a:rPr lang="en-US" altLang="ko-KR" dirty="0" err="1"/>
              <a:t>sayWord</a:t>
            </a:r>
            <a:r>
              <a:rPr lang="en-US" altLang="ko-KR" dirty="0"/>
              <a:t>(); </a:t>
            </a:r>
          </a:p>
          <a:p>
            <a:pPr indent="1074738"/>
            <a:endParaRPr lang="en-US" altLang="ko-KR" dirty="0"/>
          </a:p>
          <a:p>
            <a:pPr indent="1074738"/>
            <a:r>
              <a:rPr lang="en-US" altLang="ko-KR" dirty="0"/>
              <a:t>// next </a:t>
            </a:r>
            <a:r>
              <a:rPr lang="ko-KR" altLang="en-US" dirty="0"/>
              <a:t>참가자가 성공하였는지 검사</a:t>
            </a:r>
            <a:r>
              <a:rPr lang="en-US" altLang="ko-KR" dirty="0"/>
              <a:t>.</a:t>
            </a:r>
          </a:p>
          <a:p>
            <a:pPr indent="1074738"/>
            <a:r>
              <a:rPr lang="en-US" altLang="ko-KR" dirty="0"/>
              <a:t>if(!players[next].succeed(</a:t>
            </a:r>
            <a:r>
              <a:rPr lang="en-US" altLang="ko-KR" dirty="0" err="1"/>
              <a:t>lastWord</a:t>
            </a:r>
            <a:r>
              <a:rPr lang="en-US" altLang="ko-KR" dirty="0"/>
              <a:t>)) { </a:t>
            </a:r>
            <a:endParaRPr lang="ko-KR" altLang="en-US" dirty="0"/>
          </a:p>
          <a:p>
            <a:pPr indent="1433513"/>
            <a:r>
              <a:rPr lang="en-US" altLang="ko-KR" dirty="0" err="1"/>
              <a:t>cout</a:t>
            </a:r>
            <a:r>
              <a:rPr lang="en-US" altLang="ko-KR" dirty="0"/>
              <a:t> &lt;&lt; players[next].</a:t>
            </a:r>
            <a:r>
              <a:rPr lang="en-US" altLang="ko-KR" dirty="0" err="1"/>
              <a:t>getName</a:t>
            </a:r>
            <a:r>
              <a:rPr lang="en-US" altLang="ko-KR" dirty="0"/>
              <a:t>() + "</a:t>
            </a:r>
            <a:r>
              <a:rPr lang="ko-KR" altLang="en-US" dirty="0"/>
              <a:t>이 졌습니다</a:t>
            </a:r>
            <a:r>
              <a:rPr lang="en-US" altLang="ko-KR" dirty="0"/>
              <a:t>.";</a:t>
            </a:r>
          </a:p>
          <a:p>
            <a:pPr indent="1433513"/>
            <a:r>
              <a:rPr lang="en-US" altLang="ko-KR" dirty="0"/>
              <a:t>break; // </a:t>
            </a:r>
            <a:r>
              <a:rPr lang="ko-KR" altLang="en-US" dirty="0"/>
              <a:t>게임을 종료한다</a:t>
            </a:r>
            <a:r>
              <a:rPr lang="en-US" altLang="ko-KR" dirty="0"/>
              <a:t>.</a:t>
            </a:r>
            <a:endParaRPr lang="ko-KR" altLang="en-US" dirty="0"/>
          </a:p>
          <a:p>
            <a:pPr indent="625475"/>
            <a:r>
              <a:rPr lang="en-US" altLang="ko-KR" dirty="0"/>
              <a:t>      }</a:t>
            </a:r>
          </a:p>
          <a:p>
            <a:pPr indent="625475"/>
            <a:r>
              <a:rPr lang="en-US" altLang="ko-KR" dirty="0"/>
              <a:t>      next++; // </a:t>
            </a:r>
            <a:r>
              <a:rPr lang="ko-KR" altLang="en-US" dirty="0"/>
              <a:t>다음 참가자</a:t>
            </a:r>
            <a:endParaRPr lang="en-US" altLang="ko-KR" dirty="0"/>
          </a:p>
          <a:p>
            <a:pPr indent="625475"/>
            <a:r>
              <a:rPr lang="en-US" altLang="ko-KR" dirty="0"/>
              <a:t>      next</a:t>
            </a:r>
            <a:r>
              <a:rPr lang="ko-KR" altLang="en-US" dirty="0"/>
              <a:t>가 참가자의 개수보다 많게 증가하는 것을 막는다</a:t>
            </a:r>
            <a:r>
              <a:rPr lang="en-US" altLang="ko-KR" dirty="0"/>
              <a:t>.</a:t>
            </a:r>
            <a:endParaRPr lang="ko-KR" altLang="en-US" dirty="0"/>
          </a:p>
          <a:p>
            <a:pPr indent="625475"/>
            <a:r>
              <a:rPr lang="en-US" altLang="ko-KR" dirty="0"/>
              <a:t>      next %= </a:t>
            </a:r>
            <a:r>
              <a:rPr lang="en-US" altLang="ko-KR" dirty="0" err="1"/>
              <a:t>nPlayers</a:t>
            </a:r>
            <a:r>
              <a:rPr lang="en-US" altLang="ko-KR" dirty="0"/>
              <a:t>; // </a:t>
            </a:r>
            <a:r>
              <a:rPr lang="en-US" altLang="ko-KR" dirty="0" err="1"/>
              <a:t>lastWord</a:t>
            </a:r>
            <a:r>
              <a:rPr lang="en-US" altLang="ko-KR" dirty="0"/>
              <a:t> = </a:t>
            </a:r>
            <a:r>
              <a:rPr lang="en-US" altLang="ko-KR" dirty="0" err="1"/>
              <a:t>newWord</a:t>
            </a:r>
            <a:r>
              <a:rPr lang="en-US" altLang="ko-KR" dirty="0"/>
              <a:t>;</a:t>
            </a:r>
          </a:p>
          <a:p>
            <a:pPr indent="269875"/>
            <a:r>
              <a:rPr lang="en-US" altLang="ko-KR" dirty="0"/>
              <a:t>     }</a:t>
            </a:r>
          </a:p>
          <a:p>
            <a:r>
              <a:rPr lang="en-US" altLang="ko-KR" dirty="0"/>
              <a:t>    }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684461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4ABD01-179D-464F-AB2B-B1A0C2A61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연습문제 </a:t>
            </a:r>
            <a:r>
              <a:rPr lang="en-US" altLang="ko-KR" dirty="0"/>
              <a:t>&amp; </a:t>
            </a:r>
            <a:r>
              <a:rPr lang="ko-KR" altLang="en-US" dirty="0"/>
              <a:t>실습문제 풀이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76157B-F568-4730-844C-3660CC9966BF}"/>
              </a:ext>
            </a:extLst>
          </p:cNvPr>
          <p:cNvSpPr txBox="1"/>
          <p:nvPr/>
        </p:nvSpPr>
        <p:spPr>
          <a:xfrm>
            <a:off x="2999656" y="1484784"/>
            <a:ext cx="5112568" cy="16829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/>
              <a:t>연습문제 이론</a:t>
            </a:r>
            <a:endParaRPr lang="en-US" altLang="ko-KR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/>
              <a:t>실습문제 </a:t>
            </a:r>
            <a:r>
              <a:rPr lang="en-US" altLang="ko-KR" sz="2400" dirty="0"/>
              <a:t>3, 4, 7, 9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22300915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4ABD01-179D-464F-AB2B-B1A0C2A61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5680" y="116632"/>
            <a:ext cx="4104456" cy="576064"/>
          </a:xfrm>
        </p:spPr>
        <p:txBody>
          <a:bodyPr/>
          <a:lstStyle/>
          <a:p>
            <a:r>
              <a:rPr lang="en-US" altLang="ko-KR" dirty="0"/>
              <a:t>4</a:t>
            </a:r>
            <a:r>
              <a:rPr lang="ko-KR" altLang="en-US" dirty="0"/>
              <a:t>주차 과제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76157B-F568-4730-844C-3660CC9966BF}"/>
              </a:ext>
            </a:extLst>
          </p:cNvPr>
          <p:cNvSpPr txBox="1"/>
          <p:nvPr/>
        </p:nvSpPr>
        <p:spPr>
          <a:xfrm>
            <a:off x="2351584" y="1196752"/>
            <a:ext cx="6912768" cy="11271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실습문제  </a:t>
            </a:r>
            <a:r>
              <a:rPr lang="en-US" altLang="ko-KR" sz="24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5-11,  5-12,  5-13 </a:t>
            </a:r>
            <a:r>
              <a:rPr lang="ko-KR" altLang="en-US" sz="24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을 풀어서 이러닝 </a:t>
            </a:r>
            <a:r>
              <a:rPr lang="ko-KR" altLang="en-US" sz="2400" b="1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과제란에</a:t>
            </a:r>
            <a:r>
              <a:rPr lang="ko-KR" altLang="en-US" sz="24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올려주세요 </a:t>
            </a:r>
            <a:r>
              <a:rPr lang="en-US" altLang="ko-KR" sz="2400" b="1" dirty="0">
                <a:solidFill>
                  <a:srgbClr val="FF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(10/2</a:t>
            </a:r>
            <a:r>
              <a:rPr lang="ko-KR" altLang="en-US" sz="2400" b="1" dirty="0">
                <a:solidFill>
                  <a:srgbClr val="FF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일 자정까지</a:t>
            </a:r>
            <a:r>
              <a:rPr lang="en-US" altLang="ko-KR" sz="2400" b="1" dirty="0">
                <a:solidFill>
                  <a:srgbClr val="FF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093227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함수의 인자 전달 방식 리뷰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1811524" y="1124744"/>
            <a:ext cx="8568952" cy="5040560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ko-KR" altLang="en-US" dirty="0"/>
              <a:t>인자 전달 방식</a:t>
            </a:r>
            <a:endParaRPr lang="en-US" altLang="ko-KR" dirty="0"/>
          </a:p>
          <a:p>
            <a:pPr lvl="1">
              <a:spcBef>
                <a:spcPts val="1200"/>
              </a:spcBef>
            </a:pPr>
            <a:r>
              <a:rPr lang="ko-KR" altLang="en-US" dirty="0"/>
              <a:t>값에 의한 호출</a:t>
            </a:r>
            <a:r>
              <a:rPr lang="en-US" altLang="ko-KR" dirty="0"/>
              <a:t>, call by value</a:t>
            </a:r>
          </a:p>
          <a:p>
            <a:pPr lvl="2">
              <a:lnSpc>
                <a:spcPct val="100000"/>
              </a:lnSpc>
            </a:pPr>
            <a:r>
              <a:rPr lang="ko-KR" altLang="en-US" sz="1800" dirty="0"/>
              <a:t>함수가 호출되면 매개 변수가 </a:t>
            </a:r>
            <a:r>
              <a:rPr lang="ko-KR" altLang="en-US" sz="1800" dirty="0" err="1"/>
              <a:t>스택에</a:t>
            </a:r>
            <a:r>
              <a:rPr lang="ko-KR" altLang="en-US" sz="1800" dirty="0"/>
              <a:t> 생성됨</a:t>
            </a:r>
            <a:endParaRPr lang="en-US" altLang="ko-KR" sz="1800" dirty="0"/>
          </a:p>
          <a:p>
            <a:pPr lvl="2">
              <a:lnSpc>
                <a:spcPct val="100000"/>
              </a:lnSpc>
            </a:pPr>
            <a:r>
              <a:rPr lang="ko-KR" altLang="en-US" sz="1800" dirty="0"/>
              <a:t>호출하는 코드에서 값을 넘겨줌</a:t>
            </a:r>
            <a:endParaRPr lang="en-US" altLang="ko-KR" sz="1800" dirty="0"/>
          </a:p>
          <a:p>
            <a:pPr lvl="2">
              <a:lnSpc>
                <a:spcPct val="100000"/>
              </a:lnSpc>
            </a:pPr>
            <a:r>
              <a:rPr lang="ko-KR" altLang="en-US" sz="1800" dirty="0"/>
              <a:t>호출하는 코드에서 넘어온 값이 </a:t>
            </a:r>
            <a:r>
              <a:rPr lang="ko-KR" altLang="en-US" sz="1800" dirty="0">
                <a:solidFill>
                  <a:srgbClr val="FF0000"/>
                </a:solidFill>
              </a:rPr>
              <a:t>매개 변수에 복사됨</a:t>
            </a:r>
            <a:endParaRPr lang="en-US" altLang="ko-KR" sz="1800" dirty="0">
              <a:solidFill>
                <a:srgbClr val="FF0000"/>
              </a:solidFill>
            </a:endParaRPr>
          </a:p>
          <a:p>
            <a:pPr lvl="1">
              <a:spcBef>
                <a:spcPts val="1200"/>
              </a:spcBef>
            </a:pPr>
            <a:r>
              <a:rPr lang="ko-KR" altLang="en-US" dirty="0"/>
              <a:t>주소에 의한 호출</a:t>
            </a:r>
            <a:r>
              <a:rPr lang="en-US" altLang="ko-KR" dirty="0"/>
              <a:t>, call by address</a:t>
            </a:r>
          </a:p>
          <a:p>
            <a:pPr lvl="2">
              <a:lnSpc>
                <a:spcPct val="100000"/>
              </a:lnSpc>
            </a:pPr>
            <a:r>
              <a:rPr lang="ko-KR" altLang="en-US" sz="1800" dirty="0"/>
              <a:t>함수의 매개 변수는 포인터 타입</a:t>
            </a:r>
            <a:endParaRPr lang="en-US" altLang="ko-KR" sz="1800" dirty="0"/>
          </a:p>
          <a:p>
            <a:pPr lvl="3"/>
            <a:r>
              <a:rPr lang="ko-KR" altLang="en-US" sz="1600" dirty="0"/>
              <a:t>함수가 호출되면 포인터 타입의 매개 변수가 스택에 생성됨</a:t>
            </a:r>
            <a:endParaRPr lang="en-US" altLang="ko-KR" sz="1600" dirty="0"/>
          </a:p>
          <a:p>
            <a:pPr lvl="2">
              <a:lnSpc>
                <a:spcPct val="100000"/>
              </a:lnSpc>
              <a:spcBef>
                <a:spcPts val="1200"/>
              </a:spcBef>
            </a:pPr>
            <a:r>
              <a:rPr lang="ko-KR" altLang="en-US" sz="1800" dirty="0"/>
              <a:t>호출하는 코드에서는 명시적으로 주소를 넘겨줌</a:t>
            </a:r>
            <a:endParaRPr lang="en-US" altLang="ko-KR" sz="1800" dirty="0"/>
          </a:p>
          <a:p>
            <a:pPr lvl="3"/>
            <a:r>
              <a:rPr lang="ko-KR" altLang="en-US" sz="1600" dirty="0"/>
              <a:t>기본 타입 변수나 객체의 경우</a:t>
            </a:r>
            <a:r>
              <a:rPr lang="en-US" altLang="ko-KR" sz="1600" dirty="0"/>
              <a:t>, </a:t>
            </a:r>
            <a:r>
              <a:rPr lang="ko-KR" altLang="en-US" sz="1600" dirty="0"/>
              <a:t>주소 전달</a:t>
            </a:r>
            <a:endParaRPr lang="en-US" altLang="ko-KR" sz="1600" dirty="0"/>
          </a:p>
          <a:p>
            <a:pPr lvl="3"/>
            <a:r>
              <a:rPr lang="ko-KR" altLang="en-US" sz="1600" dirty="0"/>
              <a:t>배열의 경우</a:t>
            </a:r>
            <a:r>
              <a:rPr lang="en-US" altLang="ko-KR" sz="1600" dirty="0"/>
              <a:t>, </a:t>
            </a:r>
            <a:r>
              <a:rPr lang="ko-KR" altLang="en-US" sz="1600" dirty="0"/>
              <a:t>배열의 이름</a:t>
            </a:r>
            <a:endParaRPr lang="en-US" altLang="ko-KR" sz="1600" dirty="0"/>
          </a:p>
          <a:p>
            <a:pPr lvl="2">
              <a:lnSpc>
                <a:spcPct val="100000"/>
              </a:lnSpc>
              <a:spcBef>
                <a:spcPts val="1200"/>
              </a:spcBef>
            </a:pPr>
            <a:r>
              <a:rPr lang="ko-KR" altLang="en-US" sz="1800" dirty="0"/>
              <a:t>호출하는 코드에서 넘어온 주소 값이 매개 변수에 저장됨</a:t>
            </a:r>
          </a:p>
        </p:txBody>
      </p:sp>
    </p:spTree>
    <p:extLst>
      <p:ext uri="{BB962C8B-B14F-4D97-AF65-F5344CB8AC3E}">
        <p14:creationId xmlns:p14="http://schemas.microsoft.com/office/powerpoint/2010/main" val="13194490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값에 의한 호출과 주소에 의한 호출</a:t>
            </a: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9576" y="1772816"/>
            <a:ext cx="7638048" cy="35682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822608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8" name="그룹 137"/>
          <p:cNvGrpSpPr/>
          <p:nvPr/>
        </p:nvGrpSpPr>
        <p:grpSpPr>
          <a:xfrm>
            <a:off x="5951983" y="459585"/>
            <a:ext cx="970142" cy="695149"/>
            <a:chOff x="2709055" y="2194369"/>
            <a:chExt cx="1226339" cy="695149"/>
          </a:xfrm>
          <a:solidFill>
            <a:schemeClr val="bg2">
              <a:lumMod val="90000"/>
            </a:schemeClr>
          </a:solidFill>
        </p:grpSpPr>
        <p:sp>
          <p:nvSpPr>
            <p:cNvPr id="139" name="직사각형 138"/>
            <p:cNvSpPr/>
            <p:nvPr/>
          </p:nvSpPr>
          <p:spPr>
            <a:xfrm>
              <a:off x="2709055" y="2229560"/>
              <a:ext cx="1224136" cy="659958"/>
            </a:xfrm>
            <a:prstGeom prst="rect">
              <a:avLst/>
            </a:prstGeom>
            <a:solidFill>
              <a:schemeClr val="bg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0" name="직사각형 139"/>
            <p:cNvSpPr/>
            <p:nvPr/>
          </p:nvSpPr>
          <p:spPr>
            <a:xfrm>
              <a:off x="2724559" y="2194369"/>
              <a:ext cx="1210835" cy="825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35" name="그룹 134"/>
          <p:cNvGrpSpPr/>
          <p:nvPr/>
        </p:nvGrpSpPr>
        <p:grpSpPr>
          <a:xfrm>
            <a:off x="7392143" y="459585"/>
            <a:ext cx="970142" cy="695149"/>
            <a:chOff x="2709055" y="2194369"/>
            <a:chExt cx="1226339" cy="695149"/>
          </a:xfrm>
          <a:solidFill>
            <a:schemeClr val="bg1"/>
          </a:solidFill>
        </p:grpSpPr>
        <p:sp>
          <p:nvSpPr>
            <p:cNvPr id="136" name="직사각형 135"/>
            <p:cNvSpPr/>
            <p:nvPr/>
          </p:nvSpPr>
          <p:spPr>
            <a:xfrm>
              <a:off x="2709055" y="2229560"/>
              <a:ext cx="1224136" cy="659958"/>
            </a:xfrm>
            <a:prstGeom prst="rect">
              <a:avLst/>
            </a:prstGeom>
            <a:grp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7" name="직사각형 136"/>
            <p:cNvSpPr/>
            <p:nvPr/>
          </p:nvSpPr>
          <p:spPr>
            <a:xfrm>
              <a:off x="2724559" y="2194369"/>
              <a:ext cx="1210835" cy="825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32" name="그룹 131"/>
          <p:cNvGrpSpPr/>
          <p:nvPr/>
        </p:nvGrpSpPr>
        <p:grpSpPr>
          <a:xfrm>
            <a:off x="8798265" y="1636644"/>
            <a:ext cx="970142" cy="695149"/>
            <a:chOff x="2709055" y="2194369"/>
            <a:chExt cx="1226339" cy="695149"/>
          </a:xfrm>
          <a:solidFill>
            <a:schemeClr val="bg1"/>
          </a:solidFill>
        </p:grpSpPr>
        <p:sp>
          <p:nvSpPr>
            <p:cNvPr id="133" name="직사각형 132"/>
            <p:cNvSpPr/>
            <p:nvPr/>
          </p:nvSpPr>
          <p:spPr>
            <a:xfrm>
              <a:off x="2709055" y="2229560"/>
              <a:ext cx="1224136" cy="659958"/>
            </a:xfrm>
            <a:prstGeom prst="rect">
              <a:avLst/>
            </a:prstGeom>
            <a:grp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sp>
          <p:nvSpPr>
            <p:cNvPr id="134" name="직사각형 133"/>
            <p:cNvSpPr/>
            <p:nvPr/>
          </p:nvSpPr>
          <p:spPr>
            <a:xfrm>
              <a:off x="2724559" y="2194369"/>
              <a:ext cx="1210835" cy="825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</p:grpSp>
      <p:grpSp>
        <p:nvGrpSpPr>
          <p:cNvPr id="129" name="그룹 128"/>
          <p:cNvGrpSpPr/>
          <p:nvPr/>
        </p:nvGrpSpPr>
        <p:grpSpPr>
          <a:xfrm>
            <a:off x="7392143" y="1683721"/>
            <a:ext cx="970142" cy="695149"/>
            <a:chOff x="2709055" y="2194369"/>
            <a:chExt cx="1226339" cy="695149"/>
          </a:xfrm>
          <a:solidFill>
            <a:schemeClr val="bg1"/>
          </a:solidFill>
        </p:grpSpPr>
        <p:sp>
          <p:nvSpPr>
            <p:cNvPr id="130" name="직사각형 129"/>
            <p:cNvSpPr/>
            <p:nvPr/>
          </p:nvSpPr>
          <p:spPr>
            <a:xfrm>
              <a:off x="2709055" y="2229560"/>
              <a:ext cx="1224136" cy="659958"/>
            </a:xfrm>
            <a:prstGeom prst="rect">
              <a:avLst/>
            </a:prstGeom>
            <a:grp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1" name="직사각형 130"/>
            <p:cNvSpPr/>
            <p:nvPr/>
          </p:nvSpPr>
          <p:spPr>
            <a:xfrm>
              <a:off x="2724559" y="2194369"/>
              <a:ext cx="1210835" cy="825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26" name="그룹 125"/>
          <p:cNvGrpSpPr/>
          <p:nvPr/>
        </p:nvGrpSpPr>
        <p:grpSpPr>
          <a:xfrm>
            <a:off x="5951983" y="1683721"/>
            <a:ext cx="970142" cy="695149"/>
            <a:chOff x="2709055" y="2194369"/>
            <a:chExt cx="1226339" cy="695149"/>
          </a:xfrm>
          <a:solidFill>
            <a:schemeClr val="bg1"/>
          </a:solidFill>
        </p:grpSpPr>
        <p:sp>
          <p:nvSpPr>
            <p:cNvPr id="127" name="직사각형 126"/>
            <p:cNvSpPr/>
            <p:nvPr/>
          </p:nvSpPr>
          <p:spPr>
            <a:xfrm>
              <a:off x="2709055" y="2229560"/>
              <a:ext cx="1224136" cy="659958"/>
            </a:xfrm>
            <a:prstGeom prst="rect">
              <a:avLst/>
            </a:prstGeom>
            <a:grp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8" name="직사각형 127"/>
            <p:cNvSpPr/>
            <p:nvPr/>
          </p:nvSpPr>
          <p:spPr>
            <a:xfrm>
              <a:off x="2724559" y="2194369"/>
              <a:ext cx="1210835" cy="825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4477785" y="1683721"/>
            <a:ext cx="970142" cy="695149"/>
            <a:chOff x="2709055" y="2194369"/>
            <a:chExt cx="1226339" cy="695149"/>
          </a:xfrm>
          <a:solidFill>
            <a:schemeClr val="bg1"/>
          </a:solidFill>
        </p:grpSpPr>
        <p:sp>
          <p:nvSpPr>
            <p:cNvPr id="6" name="직사각형 5"/>
            <p:cNvSpPr/>
            <p:nvPr/>
          </p:nvSpPr>
          <p:spPr>
            <a:xfrm>
              <a:off x="2709055" y="2229560"/>
              <a:ext cx="1224136" cy="659958"/>
            </a:xfrm>
            <a:prstGeom prst="rect">
              <a:avLst/>
            </a:prstGeom>
            <a:grp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2724559" y="2194369"/>
              <a:ext cx="1210835" cy="825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23" name="그룹 122"/>
          <p:cNvGrpSpPr/>
          <p:nvPr/>
        </p:nvGrpSpPr>
        <p:grpSpPr>
          <a:xfrm>
            <a:off x="7430114" y="3813972"/>
            <a:ext cx="970142" cy="695149"/>
            <a:chOff x="2709055" y="2194369"/>
            <a:chExt cx="1226339" cy="695149"/>
          </a:xfrm>
          <a:solidFill>
            <a:schemeClr val="bg1"/>
          </a:solidFill>
        </p:grpSpPr>
        <p:sp>
          <p:nvSpPr>
            <p:cNvPr id="124" name="직사각형 123"/>
            <p:cNvSpPr/>
            <p:nvPr/>
          </p:nvSpPr>
          <p:spPr>
            <a:xfrm>
              <a:off x="2709055" y="2229560"/>
              <a:ext cx="1224136" cy="659958"/>
            </a:xfrm>
            <a:prstGeom prst="rect">
              <a:avLst/>
            </a:prstGeom>
            <a:grp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5" name="직사각형 124"/>
            <p:cNvSpPr/>
            <p:nvPr/>
          </p:nvSpPr>
          <p:spPr>
            <a:xfrm>
              <a:off x="2724559" y="2194369"/>
              <a:ext cx="1210835" cy="825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20" name="그룹 119"/>
          <p:cNvGrpSpPr/>
          <p:nvPr/>
        </p:nvGrpSpPr>
        <p:grpSpPr>
          <a:xfrm>
            <a:off x="5975838" y="3813972"/>
            <a:ext cx="970142" cy="695149"/>
            <a:chOff x="2709055" y="2194369"/>
            <a:chExt cx="1226339" cy="695149"/>
          </a:xfrm>
          <a:solidFill>
            <a:schemeClr val="bg1"/>
          </a:solidFill>
        </p:grpSpPr>
        <p:sp>
          <p:nvSpPr>
            <p:cNvPr id="121" name="직사각형 120"/>
            <p:cNvSpPr/>
            <p:nvPr/>
          </p:nvSpPr>
          <p:spPr>
            <a:xfrm>
              <a:off x="2709055" y="2229560"/>
              <a:ext cx="1224136" cy="659958"/>
            </a:xfrm>
            <a:prstGeom prst="rect">
              <a:avLst/>
            </a:prstGeom>
            <a:grp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2" name="직사각형 121"/>
            <p:cNvSpPr/>
            <p:nvPr/>
          </p:nvSpPr>
          <p:spPr>
            <a:xfrm>
              <a:off x="2724559" y="2194369"/>
              <a:ext cx="1210835" cy="825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17" name="그룹 116"/>
          <p:cNvGrpSpPr/>
          <p:nvPr/>
        </p:nvGrpSpPr>
        <p:grpSpPr>
          <a:xfrm>
            <a:off x="8835045" y="5038108"/>
            <a:ext cx="970142" cy="695149"/>
            <a:chOff x="2709055" y="2194369"/>
            <a:chExt cx="1226339" cy="695149"/>
          </a:xfrm>
          <a:solidFill>
            <a:schemeClr val="bg1"/>
          </a:solidFill>
        </p:grpSpPr>
        <p:sp>
          <p:nvSpPr>
            <p:cNvPr id="118" name="직사각형 117"/>
            <p:cNvSpPr/>
            <p:nvPr/>
          </p:nvSpPr>
          <p:spPr>
            <a:xfrm>
              <a:off x="2709055" y="2229560"/>
              <a:ext cx="1224136" cy="659958"/>
            </a:xfrm>
            <a:prstGeom prst="rect">
              <a:avLst/>
            </a:prstGeom>
            <a:grp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9" name="직사각형 118"/>
            <p:cNvSpPr/>
            <p:nvPr/>
          </p:nvSpPr>
          <p:spPr>
            <a:xfrm>
              <a:off x="2724559" y="2194369"/>
              <a:ext cx="1210835" cy="825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14" name="그룹 113"/>
          <p:cNvGrpSpPr/>
          <p:nvPr/>
        </p:nvGrpSpPr>
        <p:grpSpPr>
          <a:xfrm>
            <a:off x="7430114" y="5038108"/>
            <a:ext cx="970142" cy="695149"/>
            <a:chOff x="2709055" y="2194369"/>
            <a:chExt cx="1226339" cy="695149"/>
          </a:xfrm>
          <a:solidFill>
            <a:schemeClr val="bg1"/>
          </a:solidFill>
        </p:grpSpPr>
        <p:sp>
          <p:nvSpPr>
            <p:cNvPr id="115" name="직사각형 114"/>
            <p:cNvSpPr/>
            <p:nvPr/>
          </p:nvSpPr>
          <p:spPr>
            <a:xfrm>
              <a:off x="2709055" y="2229560"/>
              <a:ext cx="1224136" cy="659958"/>
            </a:xfrm>
            <a:prstGeom prst="rect">
              <a:avLst/>
            </a:prstGeom>
            <a:grp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6" name="직사각형 115"/>
            <p:cNvSpPr/>
            <p:nvPr/>
          </p:nvSpPr>
          <p:spPr>
            <a:xfrm>
              <a:off x="2724559" y="2194369"/>
              <a:ext cx="1210835" cy="825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11" name="그룹 110"/>
          <p:cNvGrpSpPr/>
          <p:nvPr/>
        </p:nvGrpSpPr>
        <p:grpSpPr>
          <a:xfrm>
            <a:off x="5989954" y="5038108"/>
            <a:ext cx="970142" cy="695149"/>
            <a:chOff x="2709055" y="2194369"/>
            <a:chExt cx="1226339" cy="695149"/>
          </a:xfrm>
          <a:solidFill>
            <a:schemeClr val="bg1"/>
          </a:solidFill>
        </p:grpSpPr>
        <p:sp>
          <p:nvSpPr>
            <p:cNvPr id="112" name="직사각형 111"/>
            <p:cNvSpPr/>
            <p:nvPr/>
          </p:nvSpPr>
          <p:spPr>
            <a:xfrm>
              <a:off x="2709055" y="2229560"/>
              <a:ext cx="1224136" cy="659958"/>
            </a:xfrm>
            <a:prstGeom prst="rect">
              <a:avLst/>
            </a:prstGeom>
            <a:grp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" name="직사각형 112"/>
            <p:cNvSpPr/>
            <p:nvPr/>
          </p:nvSpPr>
          <p:spPr>
            <a:xfrm>
              <a:off x="2724559" y="2194369"/>
              <a:ext cx="1210835" cy="825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8" name="그룹 107"/>
          <p:cNvGrpSpPr/>
          <p:nvPr/>
        </p:nvGrpSpPr>
        <p:grpSpPr>
          <a:xfrm>
            <a:off x="4511824" y="5033985"/>
            <a:ext cx="970142" cy="695149"/>
            <a:chOff x="2709055" y="2194369"/>
            <a:chExt cx="1226339" cy="695149"/>
          </a:xfrm>
          <a:solidFill>
            <a:schemeClr val="bg1"/>
          </a:solidFill>
        </p:grpSpPr>
        <p:sp>
          <p:nvSpPr>
            <p:cNvPr id="109" name="직사각형 108"/>
            <p:cNvSpPr/>
            <p:nvPr/>
          </p:nvSpPr>
          <p:spPr>
            <a:xfrm>
              <a:off x="2709055" y="2229560"/>
              <a:ext cx="1224136" cy="659958"/>
            </a:xfrm>
            <a:prstGeom prst="rect">
              <a:avLst/>
            </a:prstGeom>
            <a:grp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2724559" y="2194369"/>
              <a:ext cx="1210835" cy="825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847528" y="113149"/>
            <a:ext cx="2088234" cy="304698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200" dirty="0"/>
              <a:t>#include &lt;</a:t>
            </a:r>
            <a:r>
              <a:rPr lang="en-US" altLang="ko-KR" sz="1200" dirty="0" err="1"/>
              <a:t>iostream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using namespace </a:t>
            </a:r>
            <a:r>
              <a:rPr lang="en-US" altLang="ko-KR" sz="1200" dirty="0" err="1"/>
              <a:t>std</a:t>
            </a:r>
            <a:r>
              <a:rPr lang="en-US" altLang="ko-KR" sz="1200" dirty="0"/>
              <a:t>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b="1" dirty="0"/>
              <a:t>void swap(</a:t>
            </a:r>
            <a:r>
              <a:rPr lang="en-US" altLang="ko-KR" sz="1200" b="1" dirty="0" err="1">
                <a:solidFill>
                  <a:srgbClr val="FF0000"/>
                </a:solidFill>
              </a:rPr>
              <a:t>int</a:t>
            </a:r>
            <a:r>
              <a:rPr lang="en-US" altLang="ko-KR" sz="1200" b="1" dirty="0">
                <a:solidFill>
                  <a:srgbClr val="FF0000"/>
                </a:solidFill>
              </a:rPr>
              <a:t> a, </a:t>
            </a:r>
            <a:r>
              <a:rPr lang="en-US" altLang="ko-KR" sz="1200" b="1" dirty="0" err="1">
                <a:solidFill>
                  <a:srgbClr val="FF0000"/>
                </a:solidFill>
              </a:rPr>
              <a:t>int</a:t>
            </a:r>
            <a:r>
              <a:rPr lang="en-US" altLang="ko-KR" sz="1200" b="1" dirty="0">
                <a:solidFill>
                  <a:srgbClr val="FF0000"/>
                </a:solidFill>
              </a:rPr>
              <a:t> b</a:t>
            </a:r>
            <a:r>
              <a:rPr lang="en-US" altLang="ko-KR" sz="1200" b="1" dirty="0"/>
              <a:t>)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tmp</a:t>
            </a:r>
            <a:r>
              <a:rPr lang="en-US" altLang="ko-KR" sz="1200" dirty="0"/>
              <a:t>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tmp</a:t>
            </a:r>
            <a:r>
              <a:rPr lang="en-US" altLang="ko-KR" sz="1200" dirty="0"/>
              <a:t> = a;</a:t>
            </a:r>
          </a:p>
          <a:p>
            <a:pPr defTabSz="180000"/>
            <a:r>
              <a:rPr lang="en-US" altLang="ko-KR" sz="1200" dirty="0"/>
              <a:t>	a = b;</a:t>
            </a:r>
          </a:p>
          <a:p>
            <a:pPr defTabSz="180000"/>
            <a:r>
              <a:rPr lang="en-US" altLang="ko-KR" sz="1200" dirty="0"/>
              <a:t>	b = </a:t>
            </a:r>
            <a:r>
              <a:rPr lang="en-US" altLang="ko-KR" sz="1200" dirty="0" err="1"/>
              <a:t>tmp</a:t>
            </a:r>
            <a:r>
              <a:rPr lang="en-US" altLang="ko-KR" sz="1200" dirty="0"/>
              <a:t>;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 err="1"/>
              <a:t>int</a:t>
            </a:r>
            <a:r>
              <a:rPr lang="en-US" altLang="ko-KR" sz="1200" dirty="0"/>
              <a:t> main() {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m=2, n=9;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/>
              <a:t>swap(</a:t>
            </a:r>
            <a:r>
              <a:rPr lang="en-US" altLang="ko-KR" sz="1200" b="1" dirty="0">
                <a:solidFill>
                  <a:srgbClr val="FF0000"/>
                </a:solidFill>
              </a:rPr>
              <a:t>m, n</a:t>
            </a:r>
            <a:r>
              <a:rPr lang="en-US" altLang="ko-KR" sz="1200" b="1" dirty="0"/>
              <a:t>);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cout</a:t>
            </a:r>
            <a:r>
              <a:rPr lang="en-US" altLang="ko-KR" sz="1200" dirty="0"/>
              <a:t> &lt;&lt; m &lt;&lt; ‘ ‘ &lt;&lt; n;</a:t>
            </a:r>
          </a:p>
          <a:p>
            <a:pPr defTabSz="180000"/>
            <a:r>
              <a:rPr lang="en-US" altLang="ko-KR" sz="1200" dirty="0"/>
              <a:t>}</a:t>
            </a:r>
            <a:endParaRPr lang="ko-KR" altLang="en-US" sz="1200" dirty="0"/>
          </a:p>
        </p:txBody>
      </p:sp>
      <p:sp>
        <p:nvSpPr>
          <p:cNvPr id="10" name="TextBox 9"/>
          <p:cNvSpPr txBox="1"/>
          <p:nvPr/>
        </p:nvSpPr>
        <p:spPr>
          <a:xfrm>
            <a:off x="4489221" y="1762765"/>
            <a:ext cx="4802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m</a:t>
            </a:r>
            <a:endParaRPr lang="ko-KR" altLang="en-US" sz="1200" dirty="0"/>
          </a:p>
        </p:txBody>
      </p:sp>
      <p:sp>
        <p:nvSpPr>
          <p:cNvPr id="11" name="직사각형 10"/>
          <p:cNvSpPr/>
          <p:nvPr/>
        </p:nvSpPr>
        <p:spPr>
          <a:xfrm>
            <a:off x="4825632" y="1802200"/>
            <a:ext cx="442923" cy="198129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FF0000"/>
                </a:solidFill>
              </a:rPr>
              <a:t>2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490277" y="2053664"/>
            <a:ext cx="4802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n</a:t>
            </a:r>
            <a:endParaRPr lang="ko-KR" altLang="en-US" sz="1200" dirty="0"/>
          </a:p>
        </p:txBody>
      </p:sp>
      <p:sp>
        <p:nvSpPr>
          <p:cNvPr id="13" name="직사각형 12"/>
          <p:cNvSpPr/>
          <p:nvPr/>
        </p:nvSpPr>
        <p:spPr>
          <a:xfrm>
            <a:off x="4826294" y="2093759"/>
            <a:ext cx="442923" cy="198129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FF0000"/>
                </a:solidFill>
                <a:sym typeface="Wingdings"/>
              </a:rPr>
              <a:t>9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386037" y="2700249"/>
            <a:ext cx="13308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(1) swap() </a:t>
            </a:r>
            <a:r>
              <a:rPr lang="ko-KR" altLang="en-US" sz="1100" dirty="0"/>
              <a:t>호출 전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582407" y="2349255"/>
            <a:ext cx="84830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main() </a:t>
            </a:r>
            <a:r>
              <a:rPr lang="ko-KR" altLang="en-US" sz="1000" dirty="0" err="1"/>
              <a:t>스택</a:t>
            </a:r>
            <a:endParaRPr lang="ko-KR" altLang="en-US" sz="1000" dirty="0"/>
          </a:p>
        </p:txBody>
      </p:sp>
      <p:sp>
        <p:nvSpPr>
          <p:cNvPr id="16" name="TextBox 15"/>
          <p:cNvSpPr txBox="1"/>
          <p:nvPr/>
        </p:nvSpPr>
        <p:spPr>
          <a:xfrm>
            <a:off x="5779727" y="2698761"/>
            <a:ext cx="14718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(2) swap() </a:t>
            </a:r>
            <a:r>
              <a:rPr lang="ko-KR" altLang="en-US" sz="1100" dirty="0"/>
              <a:t>호출 직후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961802" y="1762765"/>
            <a:ext cx="4802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m</a:t>
            </a:r>
            <a:endParaRPr lang="ko-KR" altLang="en-US" sz="1200" dirty="0"/>
          </a:p>
        </p:txBody>
      </p:sp>
      <p:sp>
        <p:nvSpPr>
          <p:cNvPr id="19" name="직사각형 18"/>
          <p:cNvSpPr/>
          <p:nvPr/>
        </p:nvSpPr>
        <p:spPr>
          <a:xfrm>
            <a:off x="6298213" y="1802200"/>
            <a:ext cx="442923" cy="198129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962858" y="2053664"/>
            <a:ext cx="4802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n</a:t>
            </a:r>
            <a:endParaRPr lang="ko-KR" altLang="en-US" sz="1200" dirty="0"/>
          </a:p>
        </p:txBody>
      </p:sp>
      <p:sp>
        <p:nvSpPr>
          <p:cNvPr id="21" name="직사각형 20"/>
          <p:cNvSpPr/>
          <p:nvPr/>
        </p:nvSpPr>
        <p:spPr>
          <a:xfrm>
            <a:off x="6298875" y="2093759"/>
            <a:ext cx="442923" cy="198129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sym typeface="Wingdings"/>
              </a:rPr>
              <a:t>9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056433" y="2349255"/>
            <a:ext cx="84830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main() </a:t>
            </a:r>
            <a:r>
              <a:rPr lang="ko-KR" altLang="en-US" sz="1000" dirty="0" err="1"/>
              <a:t>스택</a:t>
            </a:r>
            <a:endParaRPr lang="ko-KR" altLang="en-US" sz="1000" dirty="0"/>
          </a:p>
        </p:txBody>
      </p:sp>
      <p:sp>
        <p:nvSpPr>
          <p:cNvPr id="24" name="TextBox 23"/>
          <p:cNvSpPr txBox="1"/>
          <p:nvPr/>
        </p:nvSpPr>
        <p:spPr>
          <a:xfrm>
            <a:off x="5972640" y="532919"/>
            <a:ext cx="4802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a</a:t>
            </a:r>
            <a:endParaRPr lang="ko-KR" altLang="en-US" sz="1200" dirty="0"/>
          </a:p>
        </p:txBody>
      </p:sp>
      <p:sp>
        <p:nvSpPr>
          <p:cNvPr id="25" name="직사각형 24"/>
          <p:cNvSpPr/>
          <p:nvPr/>
        </p:nvSpPr>
        <p:spPr>
          <a:xfrm>
            <a:off x="6309051" y="572354"/>
            <a:ext cx="442923" cy="198129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FF0000"/>
                </a:solidFill>
              </a:rPr>
              <a:t>2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973696" y="823818"/>
            <a:ext cx="4802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b</a:t>
            </a:r>
            <a:endParaRPr lang="ko-KR" altLang="en-US" sz="1200" dirty="0"/>
          </a:p>
        </p:txBody>
      </p:sp>
      <p:sp>
        <p:nvSpPr>
          <p:cNvPr id="27" name="직사각형 26"/>
          <p:cNvSpPr/>
          <p:nvPr/>
        </p:nvSpPr>
        <p:spPr>
          <a:xfrm>
            <a:off x="6309713" y="863913"/>
            <a:ext cx="442923" cy="198129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FF0000"/>
                </a:solidFill>
                <a:sym typeface="Wingdings"/>
              </a:rPr>
              <a:t>9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050673" y="1129669"/>
            <a:ext cx="8579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swap() </a:t>
            </a:r>
            <a:r>
              <a:rPr lang="ko-KR" altLang="en-US" sz="1000" dirty="0" err="1"/>
              <a:t>스택</a:t>
            </a:r>
            <a:endParaRPr lang="ko-KR" altLang="en-US" sz="1000" dirty="0"/>
          </a:p>
        </p:txBody>
      </p:sp>
      <p:sp>
        <p:nvSpPr>
          <p:cNvPr id="29" name="TextBox 28"/>
          <p:cNvSpPr txBox="1"/>
          <p:nvPr/>
        </p:nvSpPr>
        <p:spPr>
          <a:xfrm>
            <a:off x="7260200" y="2700249"/>
            <a:ext cx="114005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(3) swap() </a:t>
            </a:r>
            <a:r>
              <a:rPr lang="ko-KR" altLang="en-US" sz="1100" dirty="0"/>
              <a:t>실행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7389267" y="1757055"/>
            <a:ext cx="480299" cy="276999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m</a:t>
            </a:r>
            <a:endParaRPr lang="ko-KR" altLang="en-US" sz="1200" dirty="0"/>
          </a:p>
        </p:txBody>
      </p:sp>
      <p:sp>
        <p:nvSpPr>
          <p:cNvPr id="32" name="직사각형 31"/>
          <p:cNvSpPr/>
          <p:nvPr/>
        </p:nvSpPr>
        <p:spPr>
          <a:xfrm>
            <a:off x="7725678" y="1796490"/>
            <a:ext cx="442923" cy="198129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7390323" y="2047954"/>
            <a:ext cx="4802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n</a:t>
            </a:r>
            <a:endParaRPr lang="ko-KR" altLang="en-US" sz="1200" dirty="0"/>
          </a:p>
        </p:txBody>
      </p:sp>
      <p:sp>
        <p:nvSpPr>
          <p:cNvPr id="34" name="직사각형 33"/>
          <p:cNvSpPr/>
          <p:nvPr/>
        </p:nvSpPr>
        <p:spPr>
          <a:xfrm>
            <a:off x="7726340" y="2088049"/>
            <a:ext cx="442923" cy="198129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sym typeface="Wingdings"/>
              </a:rPr>
              <a:t>9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7559367" y="2349255"/>
            <a:ext cx="84830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main() </a:t>
            </a:r>
            <a:r>
              <a:rPr lang="ko-KR" altLang="en-US" sz="1000" dirty="0" err="1"/>
              <a:t>스택</a:t>
            </a:r>
            <a:endParaRPr lang="ko-KR" altLang="en-US" sz="1000" dirty="0"/>
          </a:p>
        </p:txBody>
      </p:sp>
      <p:sp>
        <p:nvSpPr>
          <p:cNvPr id="37" name="TextBox 36"/>
          <p:cNvSpPr txBox="1"/>
          <p:nvPr/>
        </p:nvSpPr>
        <p:spPr>
          <a:xfrm>
            <a:off x="7400105" y="532919"/>
            <a:ext cx="4802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a</a:t>
            </a:r>
            <a:endParaRPr lang="ko-KR" altLang="en-US" sz="1200" dirty="0"/>
          </a:p>
        </p:txBody>
      </p:sp>
      <p:sp>
        <p:nvSpPr>
          <p:cNvPr id="38" name="직사각형 37"/>
          <p:cNvSpPr/>
          <p:nvPr/>
        </p:nvSpPr>
        <p:spPr>
          <a:xfrm>
            <a:off x="7736516" y="572354"/>
            <a:ext cx="442923" cy="198129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r>
              <a:rPr lang="en-US" altLang="ko-KR" sz="1200" dirty="0">
                <a:solidFill>
                  <a:srgbClr val="FF0000"/>
                </a:solidFill>
              </a:rPr>
              <a:t> 9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7401161" y="823818"/>
            <a:ext cx="4802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b</a:t>
            </a:r>
            <a:endParaRPr lang="ko-KR" altLang="en-US" sz="1200" dirty="0"/>
          </a:p>
        </p:txBody>
      </p:sp>
      <p:sp>
        <p:nvSpPr>
          <p:cNvPr id="40" name="직사각형 39"/>
          <p:cNvSpPr/>
          <p:nvPr/>
        </p:nvSpPr>
        <p:spPr>
          <a:xfrm>
            <a:off x="7737178" y="863913"/>
            <a:ext cx="442923" cy="198129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sym typeface="Wingdings"/>
              </a:rPr>
              <a:t>9</a:t>
            </a:r>
            <a:r>
              <a:rPr lang="en-US" altLang="ko-KR" sz="1200" dirty="0">
                <a:solidFill>
                  <a:srgbClr val="FF0000"/>
                </a:solidFill>
                <a:sym typeface="Wingdings"/>
              </a:rPr>
              <a:t> 2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7478287" y="1129669"/>
            <a:ext cx="8579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swap() </a:t>
            </a:r>
            <a:r>
              <a:rPr lang="ko-KR" altLang="en-US" sz="1000" dirty="0" err="1"/>
              <a:t>스택</a:t>
            </a:r>
            <a:endParaRPr lang="ko-KR" altLang="en-US" sz="1000" dirty="0"/>
          </a:p>
        </p:txBody>
      </p:sp>
      <p:sp>
        <p:nvSpPr>
          <p:cNvPr id="42" name="TextBox 41"/>
          <p:cNvSpPr txBox="1"/>
          <p:nvPr/>
        </p:nvSpPr>
        <p:spPr>
          <a:xfrm>
            <a:off x="8717611" y="2700249"/>
            <a:ext cx="13308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(4) swap() </a:t>
            </a:r>
            <a:r>
              <a:rPr lang="ko-KR" altLang="en-US" sz="1100" dirty="0"/>
              <a:t>리턴 후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8849551" y="1757055"/>
            <a:ext cx="4802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m</a:t>
            </a:r>
            <a:endParaRPr lang="ko-KR" altLang="en-US" sz="1200" dirty="0"/>
          </a:p>
        </p:txBody>
      </p:sp>
      <p:sp>
        <p:nvSpPr>
          <p:cNvPr id="45" name="직사각형 44"/>
          <p:cNvSpPr/>
          <p:nvPr/>
        </p:nvSpPr>
        <p:spPr>
          <a:xfrm>
            <a:off x="9185962" y="1796490"/>
            <a:ext cx="442923" cy="198129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8850607" y="2047954"/>
            <a:ext cx="4802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n</a:t>
            </a:r>
            <a:endParaRPr lang="ko-KR" altLang="en-US" sz="1200" dirty="0"/>
          </a:p>
        </p:txBody>
      </p:sp>
      <p:sp>
        <p:nvSpPr>
          <p:cNvPr id="47" name="직사각형 46"/>
          <p:cNvSpPr/>
          <p:nvPr/>
        </p:nvSpPr>
        <p:spPr>
          <a:xfrm>
            <a:off x="9186624" y="2088049"/>
            <a:ext cx="442923" cy="198129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sym typeface="Wingdings"/>
              </a:rPr>
              <a:t>9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8904312" y="2349255"/>
            <a:ext cx="84830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main() </a:t>
            </a:r>
            <a:r>
              <a:rPr lang="ko-KR" altLang="en-US" sz="1000" dirty="0" err="1"/>
              <a:t>스택</a:t>
            </a:r>
            <a:endParaRPr lang="ko-KR" altLang="en-US" sz="1000" dirty="0"/>
          </a:p>
        </p:txBody>
      </p:sp>
      <p:cxnSp>
        <p:nvCxnSpPr>
          <p:cNvPr id="49" name="직선 연결선 48"/>
          <p:cNvCxnSpPr/>
          <p:nvPr/>
        </p:nvCxnSpPr>
        <p:spPr>
          <a:xfrm>
            <a:off x="5710183" y="105485"/>
            <a:ext cx="0" cy="249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/>
          <p:cNvCxnSpPr/>
          <p:nvPr/>
        </p:nvCxnSpPr>
        <p:spPr>
          <a:xfrm>
            <a:off x="7176119" y="99544"/>
            <a:ext cx="0" cy="249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/>
          <p:cNvCxnSpPr/>
          <p:nvPr/>
        </p:nvCxnSpPr>
        <p:spPr>
          <a:xfrm>
            <a:off x="8598932" y="149767"/>
            <a:ext cx="0" cy="249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곱셈 기호 51"/>
          <p:cNvSpPr/>
          <p:nvPr/>
        </p:nvSpPr>
        <p:spPr>
          <a:xfrm>
            <a:off x="7752184" y="603102"/>
            <a:ext cx="240027" cy="217682"/>
          </a:xfrm>
          <a:prstGeom prst="mathMultiply">
            <a:avLst>
              <a:gd name="adj1" fmla="val 477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곱셈 기호 52"/>
          <p:cNvSpPr/>
          <p:nvPr/>
        </p:nvSpPr>
        <p:spPr>
          <a:xfrm>
            <a:off x="7771164" y="872693"/>
            <a:ext cx="240027" cy="217682"/>
          </a:xfrm>
          <a:prstGeom prst="mathMultiply">
            <a:avLst>
              <a:gd name="adj1" fmla="val 477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TextBox 53"/>
          <p:cNvSpPr txBox="1"/>
          <p:nvPr/>
        </p:nvSpPr>
        <p:spPr>
          <a:xfrm>
            <a:off x="1876718" y="3344047"/>
            <a:ext cx="2088234" cy="304698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200" dirty="0"/>
              <a:t>#include &lt;</a:t>
            </a:r>
            <a:r>
              <a:rPr lang="en-US" altLang="ko-KR" sz="1200" dirty="0" err="1"/>
              <a:t>iostream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using namespace </a:t>
            </a:r>
            <a:r>
              <a:rPr lang="en-US" altLang="ko-KR" sz="1200" dirty="0" err="1"/>
              <a:t>std</a:t>
            </a:r>
            <a:r>
              <a:rPr lang="en-US" altLang="ko-KR" sz="1200" dirty="0"/>
              <a:t>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b="1" dirty="0"/>
              <a:t>void swap(</a:t>
            </a:r>
            <a:r>
              <a:rPr lang="en-US" altLang="ko-KR" sz="1200" b="1" dirty="0" err="1">
                <a:solidFill>
                  <a:srgbClr val="FF0000"/>
                </a:solidFill>
              </a:rPr>
              <a:t>int</a:t>
            </a:r>
            <a:r>
              <a:rPr lang="en-US" altLang="ko-KR" sz="1200" b="1" dirty="0">
                <a:solidFill>
                  <a:srgbClr val="FF0000"/>
                </a:solidFill>
              </a:rPr>
              <a:t> *a, </a:t>
            </a:r>
            <a:r>
              <a:rPr lang="en-US" altLang="ko-KR" sz="1200" b="1" dirty="0" err="1">
                <a:solidFill>
                  <a:srgbClr val="FF0000"/>
                </a:solidFill>
              </a:rPr>
              <a:t>int</a:t>
            </a:r>
            <a:r>
              <a:rPr lang="en-US" altLang="ko-KR" sz="1200" b="1" dirty="0">
                <a:solidFill>
                  <a:srgbClr val="FF0000"/>
                </a:solidFill>
              </a:rPr>
              <a:t> *b</a:t>
            </a:r>
            <a:r>
              <a:rPr lang="en-US" altLang="ko-KR" sz="1200" b="1" dirty="0"/>
              <a:t>)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tmp</a:t>
            </a:r>
            <a:r>
              <a:rPr lang="en-US" altLang="ko-KR" sz="1200" dirty="0"/>
              <a:t>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tmp</a:t>
            </a:r>
            <a:r>
              <a:rPr lang="en-US" altLang="ko-KR" sz="1200" dirty="0"/>
              <a:t> = *a;</a:t>
            </a:r>
          </a:p>
          <a:p>
            <a:pPr defTabSz="180000"/>
            <a:r>
              <a:rPr lang="en-US" altLang="ko-KR" sz="1200" dirty="0"/>
              <a:t>	*a = *b;</a:t>
            </a:r>
          </a:p>
          <a:p>
            <a:pPr defTabSz="180000"/>
            <a:r>
              <a:rPr lang="en-US" altLang="ko-KR" sz="1200" dirty="0"/>
              <a:t>	*b = </a:t>
            </a:r>
            <a:r>
              <a:rPr lang="en-US" altLang="ko-KR" sz="1200" dirty="0" err="1"/>
              <a:t>tmp</a:t>
            </a:r>
            <a:r>
              <a:rPr lang="en-US" altLang="ko-KR" sz="1200" dirty="0"/>
              <a:t>;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 err="1"/>
              <a:t>int</a:t>
            </a:r>
            <a:r>
              <a:rPr lang="en-US" altLang="ko-KR" sz="1200" dirty="0"/>
              <a:t> main() {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m=2, n=9;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/>
              <a:t>swap(</a:t>
            </a:r>
            <a:r>
              <a:rPr lang="en-US" altLang="ko-KR" sz="1200" b="1" dirty="0">
                <a:solidFill>
                  <a:srgbClr val="FF0000"/>
                </a:solidFill>
              </a:rPr>
              <a:t>&amp;m, &amp;n</a:t>
            </a:r>
            <a:r>
              <a:rPr lang="en-US" altLang="ko-KR" sz="1200" b="1" dirty="0"/>
              <a:t>);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cout</a:t>
            </a:r>
            <a:r>
              <a:rPr lang="en-US" altLang="ko-KR" sz="1200" dirty="0"/>
              <a:t> &lt;&lt; m &lt;&lt; ‘ ‘ &lt;&lt; n;</a:t>
            </a:r>
          </a:p>
          <a:p>
            <a:pPr defTabSz="180000"/>
            <a:r>
              <a:rPr lang="en-US" altLang="ko-KR" sz="1200" dirty="0"/>
              <a:t>}</a:t>
            </a:r>
            <a:endParaRPr lang="ko-KR" altLang="en-US" sz="1200" dirty="0"/>
          </a:p>
        </p:txBody>
      </p:sp>
      <p:sp>
        <p:nvSpPr>
          <p:cNvPr id="56" name="TextBox 55"/>
          <p:cNvSpPr txBox="1"/>
          <p:nvPr/>
        </p:nvSpPr>
        <p:spPr>
          <a:xfrm>
            <a:off x="4513907" y="5127738"/>
            <a:ext cx="4802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m</a:t>
            </a:r>
            <a:endParaRPr lang="ko-KR" altLang="en-US" sz="1200" dirty="0"/>
          </a:p>
        </p:txBody>
      </p:sp>
      <p:sp>
        <p:nvSpPr>
          <p:cNvPr id="57" name="직사각형 56"/>
          <p:cNvSpPr/>
          <p:nvPr/>
        </p:nvSpPr>
        <p:spPr>
          <a:xfrm>
            <a:off x="4850318" y="5167173"/>
            <a:ext cx="442923" cy="198129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FF0000"/>
                </a:solidFill>
              </a:rPr>
              <a:t>2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4514963" y="5418637"/>
            <a:ext cx="4802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n</a:t>
            </a:r>
            <a:endParaRPr lang="ko-KR" altLang="en-US" sz="1200" dirty="0"/>
          </a:p>
        </p:txBody>
      </p:sp>
      <p:sp>
        <p:nvSpPr>
          <p:cNvPr id="59" name="직사각형 58"/>
          <p:cNvSpPr/>
          <p:nvPr/>
        </p:nvSpPr>
        <p:spPr>
          <a:xfrm>
            <a:off x="4850980" y="5458732"/>
            <a:ext cx="442923" cy="198129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FF0000"/>
                </a:solidFill>
                <a:sym typeface="Wingdings"/>
              </a:rPr>
              <a:t>9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4410723" y="6065222"/>
            <a:ext cx="13308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(1) swap() </a:t>
            </a:r>
            <a:r>
              <a:rPr lang="ko-KR" altLang="en-US" sz="1100" dirty="0"/>
              <a:t>호출 전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4607093" y="5714228"/>
            <a:ext cx="84830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main() </a:t>
            </a:r>
            <a:r>
              <a:rPr lang="ko-KR" altLang="en-US" sz="1000" dirty="0" err="1"/>
              <a:t>스택</a:t>
            </a:r>
            <a:endParaRPr lang="ko-KR" altLang="en-US" sz="1000" dirty="0"/>
          </a:p>
        </p:txBody>
      </p:sp>
      <p:sp>
        <p:nvSpPr>
          <p:cNvPr id="62" name="TextBox 61"/>
          <p:cNvSpPr txBox="1"/>
          <p:nvPr/>
        </p:nvSpPr>
        <p:spPr>
          <a:xfrm>
            <a:off x="5804413" y="6063734"/>
            <a:ext cx="14718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(2) swap() </a:t>
            </a:r>
            <a:r>
              <a:rPr lang="ko-KR" altLang="en-US" sz="1100" dirty="0"/>
              <a:t>호출 직후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5986488" y="5127738"/>
            <a:ext cx="4802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m</a:t>
            </a:r>
            <a:endParaRPr lang="ko-KR" altLang="en-US" sz="1200" dirty="0"/>
          </a:p>
        </p:txBody>
      </p:sp>
      <p:sp>
        <p:nvSpPr>
          <p:cNvPr id="65" name="직사각형 64"/>
          <p:cNvSpPr/>
          <p:nvPr/>
        </p:nvSpPr>
        <p:spPr>
          <a:xfrm>
            <a:off x="6322899" y="5167173"/>
            <a:ext cx="442923" cy="198129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5987544" y="5418637"/>
            <a:ext cx="4802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n</a:t>
            </a:r>
            <a:endParaRPr lang="ko-KR" altLang="en-US" sz="1200" dirty="0"/>
          </a:p>
        </p:txBody>
      </p:sp>
      <p:sp>
        <p:nvSpPr>
          <p:cNvPr id="67" name="직사각형 66"/>
          <p:cNvSpPr/>
          <p:nvPr/>
        </p:nvSpPr>
        <p:spPr>
          <a:xfrm>
            <a:off x="6323561" y="5458732"/>
            <a:ext cx="442923" cy="198129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sym typeface="Wingdings"/>
              </a:rPr>
              <a:t>9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6081119" y="5714228"/>
            <a:ext cx="84830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main() </a:t>
            </a:r>
            <a:r>
              <a:rPr lang="ko-KR" altLang="en-US" sz="1000" dirty="0" err="1"/>
              <a:t>스택</a:t>
            </a:r>
            <a:endParaRPr lang="ko-KR" altLang="en-US" sz="1000" dirty="0"/>
          </a:p>
        </p:txBody>
      </p:sp>
      <p:sp>
        <p:nvSpPr>
          <p:cNvPr id="70" name="TextBox 69"/>
          <p:cNvSpPr txBox="1"/>
          <p:nvPr/>
        </p:nvSpPr>
        <p:spPr>
          <a:xfrm>
            <a:off x="5997326" y="3897892"/>
            <a:ext cx="4802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a</a:t>
            </a:r>
            <a:endParaRPr lang="ko-KR" altLang="en-US" sz="1200" dirty="0"/>
          </a:p>
        </p:txBody>
      </p:sp>
      <p:sp>
        <p:nvSpPr>
          <p:cNvPr id="71" name="직사각형 70"/>
          <p:cNvSpPr/>
          <p:nvPr/>
        </p:nvSpPr>
        <p:spPr>
          <a:xfrm>
            <a:off x="6333737" y="3937327"/>
            <a:ext cx="442923" cy="198129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FF0000"/>
                </a:solidFill>
                <a:sym typeface="Wingdings"/>
              </a:rPr>
              <a:t>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5998382" y="4188791"/>
            <a:ext cx="4802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b</a:t>
            </a:r>
            <a:endParaRPr lang="ko-KR" altLang="en-US" sz="1200" dirty="0"/>
          </a:p>
        </p:txBody>
      </p:sp>
      <p:sp>
        <p:nvSpPr>
          <p:cNvPr id="73" name="직사각형 72"/>
          <p:cNvSpPr/>
          <p:nvPr/>
        </p:nvSpPr>
        <p:spPr>
          <a:xfrm>
            <a:off x="6334399" y="4228886"/>
            <a:ext cx="442923" cy="198129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FF0000"/>
                </a:solidFill>
                <a:sym typeface="Wingdings"/>
              </a:rPr>
              <a:t>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6075359" y="4494642"/>
            <a:ext cx="8579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swap() </a:t>
            </a:r>
            <a:r>
              <a:rPr lang="ko-KR" altLang="en-US" sz="1000" dirty="0" err="1"/>
              <a:t>스택</a:t>
            </a:r>
            <a:endParaRPr lang="ko-KR" altLang="en-US" sz="1000" dirty="0"/>
          </a:p>
        </p:txBody>
      </p:sp>
      <p:sp>
        <p:nvSpPr>
          <p:cNvPr id="75" name="TextBox 74"/>
          <p:cNvSpPr txBox="1"/>
          <p:nvPr/>
        </p:nvSpPr>
        <p:spPr>
          <a:xfrm>
            <a:off x="7332208" y="6065222"/>
            <a:ext cx="114005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(3) swap() </a:t>
            </a:r>
            <a:r>
              <a:rPr lang="ko-KR" altLang="en-US" sz="1100" dirty="0"/>
              <a:t>실행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7413953" y="5122028"/>
            <a:ext cx="4802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m</a:t>
            </a:r>
            <a:endParaRPr lang="ko-KR" altLang="en-US" sz="1200" dirty="0"/>
          </a:p>
        </p:txBody>
      </p:sp>
      <p:sp>
        <p:nvSpPr>
          <p:cNvPr id="78" name="직사각형 77"/>
          <p:cNvSpPr/>
          <p:nvPr/>
        </p:nvSpPr>
        <p:spPr>
          <a:xfrm>
            <a:off x="7750364" y="5161463"/>
            <a:ext cx="442923" cy="198129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 </a:t>
            </a:r>
            <a:r>
              <a:rPr lang="en-US" altLang="ko-KR" sz="1200" dirty="0">
                <a:solidFill>
                  <a:srgbClr val="FF0000"/>
                </a:solidFill>
              </a:rPr>
              <a:t>9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7415009" y="5412927"/>
            <a:ext cx="4802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n</a:t>
            </a:r>
            <a:endParaRPr lang="ko-KR" altLang="en-US" sz="1200" dirty="0"/>
          </a:p>
        </p:txBody>
      </p:sp>
      <p:sp>
        <p:nvSpPr>
          <p:cNvPr id="80" name="직사각형 79"/>
          <p:cNvSpPr/>
          <p:nvPr/>
        </p:nvSpPr>
        <p:spPr>
          <a:xfrm>
            <a:off x="7751026" y="5453022"/>
            <a:ext cx="442923" cy="198129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sym typeface="Wingdings"/>
              </a:rPr>
              <a:t>9 </a:t>
            </a:r>
            <a:r>
              <a:rPr lang="en-US" altLang="ko-KR" sz="1200" dirty="0">
                <a:solidFill>
                  <a:srgbClr val="FF0000"/>
                </a:solidFill>
                <a:sym typeface="Wingdings"/>
              </a:rPr>
              <a:t>2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7584053" y="5714228"/>
            <a:ext cx="84830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main() </a:t>
            </a:r>
            <a:r>
              <a:rPr lang="ko-KR" altLang="en-US" sz="1000" dirty="0" err="1"/>
              <a:t>스택</a:t>
            </a:r>
            <a:endParaRPr lang="ko-KR" altLang="en-US" sz="1000" dirty="0"/>
          </a:p>
        </p:txBody>
      </p:sp>
      <p:sp>
        <p:nvSpPr>
          <p:cNvPr id="83" name="TextBox 82"/>
          <p:cNvSpPr txBox="1"/>
          <p:nvPr/>
        </p:nvSpPr>
        <p:spPr>
          <a:xfrm>
            <a:off x="7424791" y="3897892"/>
            <a:ext cx="4802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a</a:t>
            </a:r>
            <a:endParaRPr lang="ko-KR" altLang="en-US" sz="1200" dirty="0"/>
          </a:p>
        </p:txBody>
      </p:sp>
      <p:sp>
        <p:nvSpPr>
          <p:cNvPr id="84" name="직사각형 83"/>
          <p:cNvSpPr/>
          <p:nvPr/>
        </p:nvSpPr>
        <p:spPr>
          <a:xfrm>
            <a:off x="7761202" y="3937327"/>
            <a:ext cx="442923" cy="198129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sym typeface="Wingdings"/>
              </a:rPr>
              <a:t>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7425847" y="4188791"/>
            <a:ext cx="4802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b</a:t>
            </a:r>
            <a:endParaRPr lang="ko-KR" altLang="en-US" sz="1200" dirty="0"/>
          </a:p>
        </p:txBody>
      </p:sp>
      <p:sp>
        <p:nvSpPr>
          <p:cNvPr id="86" name="직사각형 85"/>
          <p:cNvSpPr/>
          <p:nvPr/>
        </p:nvSpPr>
        <p:spPr>
          <a:xfrm>
            <a:off x="7761864" y="4228886"/>
            <a:ext cx="442923" cy="198129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sym typeface="Wingdings"/>
              </a:rPr>
              <a:t>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7502973" y="4494642"/>
            <a:ext cx="8579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swap() </a:t>
            </a:r>
            <a:r>
              <a:rPr lang="ko-KR" altLang="en-US" sz="1000" dirty="0" err="1"/>
              <a:t>스택</a:t>
            </a:r>
            <a:endParaRPr lang="ko-KR" altLang="en-US" sz="1000" dirty="0"/>
          </a:p>
        </p:txBody>
      </p:sp>
      <p:sp>
        <p:nvSpPr>
          <p:cNvPr id="88" name="TextBox 87"/>
          <p:cNvSpPr txBox="1"/>
          <p:nvPr/>
        </p:nvSpPr>
        <p:spPr>
          <a:xfrm>
            <a:off x="8742297" y="6065222"/>
            <a:ext cx="13308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(4) swap() </a:t>
            </a:r>
            <a:r>
              <a:rPr lang="ko-KR" altLang="en-US" sz="1100" dirty="0"/>
              <a:t>리턴 후</a:t>
            </a:r>
          </a:p>
        </p:txBody>
      </p:sp>
      <p:sp>
        <p:nvSpPr>
          <p:cNvPr id="90" name="TextBox 89"/>
          <p:cNvSpPr txBox="1"/>
          <p:nvPr/>
        </p:nvSpPr>
        <p:spPr>
          <a:xfrm>
            <a:off x="8874237" y="5122028"/>
            <a:ext cx="4802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m</a:t>
            </a:r>
            <a:endParaRPr lang="ko-KR" altLang="en-US" sz="1200" dirty="0"/>
          </a:p>
        </p:txBody>
      </p:sp>
      <p:sp>
        <p:nvSpPr>
          <p:cNvPr id="91" name="직사각형 90"/>
          <p:cNvSpPr/>
          <p:nvPr/>
        </p:nvSpPr>
        <p:spPr>
          <a:xfrm>
            <a:off x="9210648" y="5161463"/>
            <a:ext cx="442923" cy="198129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9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8875293" y="5412927"/>
            <a:ext cx="4802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n</a:t>
            </a:r>
            <a:endParaRPr lang="ko-KR" altLang="en-US" sz="1200" dirty="0"/>
          </a:p>
        </p:txBody>
      </p:sp>
      <p:sp>
        <p:nvSpPr>
          <p:cNvPr id="93" name="직사각형 92"/>
          <p:cNvSpPr/>
          <p:nvPr/>
        </p:nvSpPr>
        <p:spPr>
          <a:xfrm>
            <a:off x="9211310" y="5453022"/>
            <a:ext cx="442923" cy="198129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sym typeface="Wingdings"/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8928998" y="5714228"/>
            <a:ext cx="84830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main() </a:t>
            </a:r>
            <a:r>
              <a:rPr lang="ko-KR" altLang="en-US" sz="1000" dirty="0" err="1"/>
              <a:t>스택</a:t>
            </a:r>
            <a:endParaRPr lang="ko-KR" altLang="en-US" sz="1000" dirty="0"/>
          </a:p>
        </p:txBody>
      </p:sp>
      <p:cxnSp>
        <p:nvCxnSpPr>
          <p:cNvPr id="95" name="직선 연결선 94"/>
          <p:cNvCxnSpPr/>
          <p:nvPr/>
        </p:nvCxnSpPr>
        <p:spPr>
          <a:xfrm>
            <a:off x="5734869" y="3470458"/>
            <a:ext cx="0" cy="249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연결선 95"/>
          <p:cNvCxnSpPr/>
          <p:nvPr/>
        </p:nvCxnSpPr>
        <p:spPr>
          <a:xfrm>
            <a:off x="7200805" y="3464517"/>
            <a:ext cx="0" cy="249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연결선 96"/>
          <p:cNvCxnSpPr/>
          <p:nvPr/>
        </p:nvCxnSpPr>
        <p:spPr>
          <a:xfrm>
            <a:off x="8623618" y="3514740"/>
            <a:ext cx="0" cy="249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자유형 97"/>
          <p:cNvSpPr/>
          <p:nvPr/>
        </p:nvSpPr>
        <p:spPr>
          <a:xfrm>
            <a:off x="6592111" y="4348147"/>
            <a:ext cx="460752" cy="1157592"/>
          </a:xfrm>
          <a:custGeom>
            <a:avLst/>
            <a:gdLst>
              <a:gd name="connsiteX0" fmla="*/ 0 w 460752"/>
              <a:gd name="connsiteY0" fmla="*/ 0 h 1157592"/>
              <a:gd name="connsiteX1" fmla="*/ 457200 w 460752"/>
              <a:gd name="connsiteY1" fmla="*/ 398834 h 1157592"/>
              <a:gd name="connsiteX2" fmla="*/ 175098 w 460752"/>
              <a:gd name="connsiteY2" fmla="*/ 1157592 h 1157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0752" h="1157592">
                <a:moveTo>
                  <a:pt x="0" y="0"/>
                </a:moveTo>
                <a:cubicBezTo>
                  <a:pt x="214008" y="102951"/>
                  <a:pt x="428017" y="205902"/>
                  <a:pt x="457200" y="398834"/>
                </a:cubicBezTo>
                <a:cubicBezTo>
                  <a:pt x="486383" y="591766"/>
                  <a:pt x="330740" y="874679"/>
                  <a:pt x="175098" y="1157592"/>
                </a:cubicBezTo>
              </a:path>
            </a:pathLst>
          </a:custGeom>
          <a:noFill/>
          <a:ln w="12700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자유형 98"/>
          <p:cNvSpPr/>
          <p:nvPr/>
        </p:nvSpPr>
        <p:spPr>
          <a:xfrm>
            <a:off x="5870156" y="4046590"/>
            <a:ext cx="634407" cy="1138136"/>
          </a:xfrm>
          <a:custGeom>
            <a:avLst/>
            <a:gdLst>
              <a:gd name="connsiteX0" fmla="*/ 634407 w 634407"/>
              <a:gd name="connsiteY0" fmla="*/ 0 h 1138136"/>
              <a:gd name="connsiteX1" fmla="*/ 2109 w 634407"/>
              <a:gd name="connsiteY1" fmla="*/ 389106 h 1138136"/>
              <a:gd name="connsiteX2" fmla="*/ 469036 w 634407"/>
              <a:gd name="connsiteY2" fmla="*/ 1138136 h 1138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34407" h="1138136">
                <a:moveTo>
                  <a:pt x="634407" y="0"/>
                </a:moveTo>
                <a:cubicBezTo>
                  <a:pt x="332039" y="99708"/>
                  <a:pt x="29671" y="199417"/>
                  <a:pt x="2109" y="389106"/>
                </a:cubicBezTo>
                <a:cubicBezTo>
                  <a:pt x="-25453" y="578795"/>
                  <a:pt x="221791" y="858465"/>
                  <a:pt x="469036" y="1138136"/>
                </a:cubicBezTo>
              </a:path>
            </a:pathLst>
          </a:custGeom>
          <a:noFill/>
          <a:ln w="12700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곱셈 기호 99"/>
          <p:cNvSpPr/>
          <p:nvPr/>
        </p:nvSpPr>
        <p:spPr>
          <a:xfrm>
            <a:off x="7768257" y="5163877"/>
            <a:ext cx="240027" cy="217682"/>
          </a:xfrm>
          <a:prstGeom prst="mathMultiply">
            <a:avLst>
              <a:gd name="adj1" fmla="val 477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곱셈 기호 100"/>
          <p:cNvSpPr/>
          <p:nvPr/>
        </p:nvSpPr>
        <p:spPr>
          <a:xfrm>
            <a:off x="7787237" y="5433468"/>
            <a:ext cx="240027" cy="217682"/>
          </a:xfrm>
          <a:prstGeom prst="mathMultiply">
            <a:avLst>
              <a:gd name="adj1" fmla="val 477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자유형 101"/>
          <p:cNvSpPr/>
          <p:nvPr/>
        </p:nvSpPr>
        <p:spPr>
          <a:xfrm>
            <a:off x="8011512" y="4348147"/>
            <a:ext cx="460752" cy="1157592"/>
          </a:xfrm>
          <a:custGeom>
            <a:avLst/>
            <a:gdLst>
              <a:gd name="connsiteX0" fmla="*/ 0 w 460752"/>
              <a:gd name="connsiteY0" fmla="*/ 0 h 1157592"/>
              <a:gd name="connsiteX1" fmla="*/ 457200 w 460752"/>
              <a:gd name="connsiteY1" fmla="*/ 398834 h 1157592"/>
              <a:gd name="connsiteX2" fmla="*/ 175098 w 460752"/>
              <a:gd name="connsiteY2" fmla="*/ 1157592 h 1157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0752" h="1157592">
                <a:moveTo>
                  <a:pt x="0" y="0"/>
                </a:moveTo>
                <a:cubicBezTo>
                  <a:pt x="214008" y="102951"/>
                  <a:pt x="428017" y="205902"/>
                  <a:pt x="457200" y="398834"/>
                </a:cubicBezTo>
                <a:cubicBezTo>
                  <a:pt x="486383" y="591766"/>
                  <a:pt x="330740" y="874679"/>
                  <a:pt x="175098" y="1157592"/>
                </a:cubicBezTo>
              </a:path>
            </a:pathLst>
          </a:custGeom>
          <a:noFill/>
          <a:ln w="12700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자유형 102"/>
          <p:cNvSpPr/>
          <p:nvPr/>
        </p:nvSpPr>
        <p:spPr>
          <a:xfrm>
            <a:off x="7289557" y="4046590"/>
            <a:ext cx="634407" cy="1138136"/>
          </a:xfrm>
          <a:custGeom>
            <a:avLst/>
            <a:gdLst>
              <a:gd name="connsiteX0" fmla="*/ 634407 w 634407"/>
              <a:gd name="connsiteY0" fmla="*/ 0 h 1138136"/>
              <a:gd name="connsiteX1" fmla="*/ 2109 w 634407"/>
              <a:gd name="connsiteY1" fmla="*/ 389106 h 1138136"/>
              <a:gd name="connsiteX2" fmla="*/ 469036 w 634407"/>
              <a:gd name="connsiteY2" fmla="*/ 1138136 h 1138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34407" h="1138136">
                <a:moveTo>
                  <a:pt x="634407" y="0"/>
                </a:moveTo>
                <a:cubicBezTo>
                  <a:pt x="332039" y="99708"/>
                  <a:pt x="29671" y="199417"/>
                  <a:pt x="2109" y="389106"/>
                </a:cubicBezTo>
                <a:cubicBezTo>
                  <a:pt x="-25453" y="578795"/>
                  <a:pt x="221791" y="858465"/>
                  <a:pt x="469036" y="1138136"/>
                </a:cubicBezTo>
              </a:path>
            </a:pathLst>
          </a:custGeom>
          <a:noFill/>
          <a:ln w="12700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" name="모서리가 둥근 사각형 설명선 103"/>
          <p:cNvSpPr/>
          <p:nvPr/>
        </p:nvSpPr>
        <p:spPr>
          <a:xfrm>
            <a:off x="4936315" y="479407"/>
            <a:ext cx="730842" cy="646747"/>
          </a:xfrm>
          <a:prstGeom prst="wedgeRoundRectCallout">
            <a:avLst>
              <a:gd name="adj1" fmla="val 94911"/>
              <a:gd name="adj2" fmla="val -562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a, b</a:t>
            </a:r>
            <a:r>
              <a:rPr lang="ko-KR" altLang="en-US" sz="1000" dirty="0">
                <a:solidFill>
                  <a:schemeClr val="tx1"/>
                </a:solidFill>
              </a:rPr>
              <a:t>에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m, n</a:t>
            </a:r>
            <a:r>
              <a:rPr lang="ko-KR" altLang="en-US" sz="1000" dirty="0">
                <a:solidFill>
                  <a:schemeClr val="tx1"/>
                </a:solidFill>
              </a:rPr>
              <a:t>의 값 복사</a:t>
            </a:r>
          </a:p>
        </p:txBody>
      </p:sp>
      <p:sp>
        <p:nvSpPr>
          <p:cNvPr id="105" name="모서리가 둥근 사각형 설명선 104"/>
          <p:cNvSpPr/>
          <p:nvPr/>
        </p:nvSpPr>
        <p:spPr>
          <a:xfrm>
            <a:off x="4979342" y="3829485"/>
            <a:ext cx="730842" cy="646747"/>
          </a:xfrm>
          <a:prstGeom prst="wedgeRoundRectCallout">
            <a:avLst>
              <a:gd name="adj1" fmla="val 94911"/>
              <a:gd name="adj2" fmla="val -562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a, b</a:t>
            </a:r>
            <a:r>
              <a:rPr lang="ko-KR" altLang="en-US" sz="1000" dirty="0">
                <a:solidFill>
                  <a:schemeClr val="tx1"/>
                </a:solidFill>
              </a:rPr>
              <a:t>에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m, n</a:t>
            </a:r>
            <a:r>
              <a:rPr lang="ko-KR" altLang="en-US" sz="1000" dirty="0">
                <a:solidFill>
                  <a:schemeClr val="tx1"/>
                </a:solidFill>
              </a:rPr>
              <a:t>의 주소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전달</a:t>
            </a:r>
          </a:p>
        </p:txBody>
      </p:sp>
      <p:sp>
        <p:nvSpPr>
          <p:cNvPr id="106" name="모서리가 둥근 사각형 설명선 105"/>
          <p:cNvSpPr/>
          <p:nvPr/>
        </p:nvSpPr>
        <p:spPr>
          <a:xfrm>
            <a:off x="9355591" y="4509120"/>
            <a:ext cx="730842" cy="376796"/>
          </a:xfrm>
          <a:prstGeom prst="wedgeRoundRectCallout">
            <a:avLst>
              <a:gd name="adj1" fmla="val 11057"/>
              <a:gd name="adj2" fmla="val 99665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m, n</a:t>
            </a: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 변경</a:t>
            </a:r>
          </a:p>
        </p:txBody>
      </p:sp>
      <p:sp>
        <p:nvSpPr>
          <p:cNvPr id="107" name="모서리가 둥근 사각형 설명선 106"/>
          <p:cNvSpPr/>
          <p:nvPr/>
        </p:nvSpPr>
        <p:spPr>
          <a:xfrm>
            <a:off x="9211310" y="1154734"/>
            <a:ext cx="845130" cy="387099"/>
          </a:xfrm>
          <a:prstGeom prst="wedgeRoundRectCallout">
            <a:avLst>
              <a:gd name="adj1" fmla="val 11057"/>
              <a:gd name="adj2" fmla="val 99665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m, n</a:t>
            </a: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변화 없음</a:t>
            </a:r>
          </a:p>
        </p:txBody>
      </p:sp>
      <p:sp>
        <p:nvSpPr>
          <p:cNvPr id="141" name="직사각형 140"/>
          <p:cNvSpPr/>
          <p:nvPr/>
        </p:nvSpPr>
        <p:spPr>
          <a:xfrm>
            <a:off x="4021008" y="2896664"/>
            <a:ext cx="409086" cy="276999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2 9</a:t>
            </a:r>
          </a:p>
        </p:txBody>
      </p:sp>
      <p:sp>
        <p:nvSpPr>
          <p:cNvPr id="142" name="직사각형 141"/>
          <p:cNvSpPr/>
          <p:nvPr/>
        </p:nvSpPr>
        <p:spPr>
          <a:xfrm>
            <a:off x="3998319" y="6114037"/>
            <a:ext cx="409086" cy="276999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9 2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187358" y="3035163"/>
            <a:ext cx="13869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00B0F0"/>
                </a:solidFill>
              </a:rPr>
              <a:t>값에 의한 호출</a:t>
            </a:r>
          </a:p>
        </p:txBody>
      </p:sp>
      <p:sp>
        <p:nvSpPr>
          <p:cNvPr id="143" name="TextBox 142"/>
          <p:cNvSpPr txBox="1"/>
          <p:nvPr/>
        </p:nvSpPr>
        <p:spPr>
          <a:xfrm>
            <a:off x="6247095" y="6391036"/>
            <a:ext cx="15664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00B0F0"/>
                </a:solidFill>
              </a:rPr>
              <a:t>주소에 의한 호출</a:t>
            </a:r>
          </a:p>
        </p:txBody>
      </p:sp>
    </p:spTree>
    <p:extLst>
      <p:ext uri="{BB962C8B-B14F-4D97-AF65-F5344CB8AC3E}">
        <p14:creationId xmlns:p14="http://schemas.microsoft.com/office/powerpoint/2010/main" val="13999410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‘</a:t>
            </a:r>
            <a:r>
              <a:rPr lang="ko-KR" altLang="en-US" dirty="0"/>
              <a:t>값에 의한 호출</a:t>
            </a:r>
            <a:r>
              <a:rPr lang="en-US" altLang="ko-KR" dirty="0"/>
              <a:t>’</a:t>
            </a:r>
            <a:r>
              <a:rPr lang="ko-KR" altLang="en-US" dirty="0"/>
              <a:t>로 객체 전달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 vert="horz">
            <a:noAutofit/>
          </a:bodyPr>
          <a:lstStyle/>
          <a:p>
            <a:pPr lvl="1">
              <a:spcBef>
                <a:spcPts val="1200"/>
              </a:spcBef>
            </a:pPr>
            <a:r>
              <a:rPr lang="ko-KR" altLang="en-US" dirty="0"/>
              <a:t>함수를 호출하는 쪽에서 </a:t>
            </a:r>
            <a:r>
              <a:rPr lang="ko-KR" altLang="en-US" dirty="0">
                <a:solidFill>
                  <a:srgbClr val="FF0000"/>
                </a:solidFill>
              </a:rPr>
              <a:t>객체 전달</a:t>
            </a:r>
            <a:endParaRPr lang="en-US" altLang="ko-KR" dirty="0">
              <a:solidFill>
                <a:srgbClr val="FF0000"/>
              </a:solidFill>
            </a:endParaRPr>
          </a:p>
          <a:p>
            <a:pPr lvl="2">
              <a:lnSpc>
                <a:spcPct val="100000"/>
              </a:lnSpc>
            </a:pPr>
            <a:r>
              <a:rPr lang="ko-KR" altLang="en-US" sz="1800" dirty="0"/>
              <a:t>객체 이름만 사용</a:t>
            </a:r>
            <a:endParaRPr lang="en-US" altLang="ko-KR" sz="1800" dirty="0"/>
          </a:p>
          <a:p>
            <a:pPr lvl="1">
              <a:spcBef>
                <a:spcPts val="1800"/>
              </a:spcBef>
            </a:pPr>
            <a:r>
              <a:rPr lang="ko-KR" altLang="en-US" dirty="0"/>
              <a:t>함수의 매개 변수 객체 생성</a:t>
            </a:r>
            <a:endParaRPr lang="en-US" altLang="ko-KR" dirty="0"/>
          </a:p>
          <a:p>
            <a:pPr lvl="2">
              <a:lnSpc>
                <a:spcPct val="100000"/>
              </a:lnSpc>
            </a:pPr>
            <a:r>
              <a:rPr lang="ko-KR" altLang="en-US" sz="1800" dirty="0"/>
              <a:t>매개 변수 객체의 공간이 스택에 할당</a:t>
            </a:r>
            <a:endParaRPr lang="en-US" altLang="ko-KR" sz="1800" dirty="0"/>
          </a:p>
          <a:p>
            <a:pPr lvl="2">
              <a:lnSpc>
                <a:spcPct val="100000"/>
              </a:lnSpc>
            </a:pPr>
            <a:r>
              <a:rPr lang="ko-KR" altLang="en-US" sz="1800" dirty="0"/>
              <a:t>호출하는 쪽의 객체가 매개 변수 객체에 그대로 복사됨</a:t>
            </a:r>
            <a:endParaRPr lang="en-US" altLang="ko-KR" sz="1800" dirty="0"/>
          </a:p>
          <a:p>
            <a:pPr lvl="2">
              <a:lnSpc>
                <a:spcPct val="100000"/>
              </a:lnSpc>
            </a:pPr>
            <a:r>
              <a:rPr lang="ko-KR" altLang="en-US" sz="1800" dirty="0"/>
              <a:t>매개 변수 객체의 생성자는 호출되지 않음</a:t>
            </a:r>
            <a:endParaRPr lang="en-US" altLang="ko-KR" sz="1800" dirty="0"/>
          </a:p>
          <a:p>
            <a:pPr lvl="1">
              <a:spcBef>
                <a:spcPts val="1800"/>
              </a:spcBef>
            </a:pPr>
            <a:r>
              <a:rPr lang="ko-KR" altLang="en-US" dirty="0"/>
              <a:t>함수 종료</a:t>
            </a:r>
            <a:endParaRPr lang="en-US" altLang="ko-KR" dirty="0"/>
          </a:p>
          <a:p>
            <a:pPr lvl="2">
              <a:lnSpc>
                <a:spcPct val="100000"/>
              </a:lnSpc>
            </a:pPr>
            <a:r>
              <a:rPr lang="ko-KR" altLang="en-US" sz="1800" dirty="0"/>
              <a:t>매개</a:t>
            </a:r>
            <a:r>
              <a:rPr lang="en-US" altLang="ko-KR" sz="1800" dirty="0"/>
              <a:t> </a:t>
            </a:r>
            <a:r>
              <a:rPr lang="ko-KR" altLang="en-US" sz="1800" dirty="0"/>
              <a:t>변수 객체의 </a:t>
            </a:r>
            <a:r>
              <a:rPr lang="ko-KR" altLang="en-US" sz="1800" dirty="0" err="1"/>
              <a:t>소멸자</a:t>
            </a:r>
            <a:r>
              <a:rPr lang="ko-KR" altLang="en-US" sz="1800" dirty="0"/>
              <a:t> 호출</a:t>
            </a:r>
            <a:endParaRPr lang="en-US" altLang="ko-KR" sz="1800" dirty="0"/>
          </a:p>
          <a:p>
            <a:pPr lvl="1">
              <a:spcBef>
                <a:spcPts val="1800"/>
              </a:spcBef>
            </a:pPr>
            <a:r>
              <a:rPr lang="ko-KR" altLang="en-US" dirty="0"/>
              <a:t>값에 의한 호출 시 매개 변수 객체의 생성자가 실행되지 않는 이유</a:t>
            </a:r>
            <a:r>
              <a:rPr lang="en-US" altLang="ko-KR" dirty="0"/>
              <a:t>?</a:t>
            </a:r>
          </a:p>
          <a:p>
            <a:pPr lvl="2">
              <a:lnSpc>
                <a:spcPct val="100000"/>
              </a:lnSpc>
            </a:pPr>
            <a:r>
              <a:rPr lang="ko-KR" altLang="en-US" sz="1800" dirty="0"/>
              <a:t>호출되는 순간의 </a:t>
            </a:r>
            <a:r>
              <a:rPr lang="ko-KR" altLang="en-US" sz="1800" dirty="0" err="1"/>
              <a:t>실인자</a:t>
            </a:r>
            <a:r>
              <a:rPr lang="ko-KR" altLang="en-US" sz="1800" dirty="0"/>
              <a:t> 객체 상태를 매개 변수 객체에 그대로 전달하기 위함</a:t>
            </a:r>
            <a:endParaRPr lang="en-US" altLang="ko-KR" sz="1800" dirty="0"/>
          </a:p>
        </p:txBody>
      </p:sp>
      <p:sp>
        <p:nvSpPr>
          <p:cNvPr id="5" name="모서리가 둥근 사각형 설명선 4"/>
          <p:cNvSpPr/>
          <p:nvPr/>
        </p:nvSpPr>
        <p:spPr>
          <a:xfrm>
            <a:off x="8040216" y="3423501"/>
            <a:ext cx="1872208" cy="504056"/>
          </a:xfrm>
          <a:prstGeom prst="wedgeRoundRectCallout">
            <a:avLst>
              <a:gd name="adj1" fmla="val -63934"/>
              <a:gd name="adj2" fmla="val -22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매개 변수 객체의 </a:t>
            </a:r>
            <a:r>
              <a:rPr lang="ko-KR" altLang="en-US" sz="1000" dirty="0" err="1">
                <a:solidFill>
                  <a:schemeClr val="tx1"/>
                </a:solidFill>
              </a:rPr>
              <a:t>생성자</a:t>
            </a:r>
            <a:r>
              <a:rPr lang="ko-KR" altLang="en-US" sz="1000" dirty="0">
                <a:solidFill>
                  <a:schemeClr val="tx1"/>
                </a:solidFill>
              </a:rPr>
              <a:t> 소멸자의 비대칭 실행 구조</a:t>
            </a:r>
          </a:p>
        </p:txBody>
      </p:sp>
      <p:sp>
        <p:nvSpPr>
          <p:cNvPr id="6" name="자유형 5"/>
          <p:cNvSpPr/>
          <p:nvPr/>
        </p:nvSpPr>
        <p:spPr>
          <a:xfrm>
            <a:off x="6373907" y="3316942"/>
            <a:ext cx="1431563" cy="717177"/>
          </a:xfrm>
          <a:custGeom>
            <a:avLst/>
            <a:gdLst>
              <a:gd name="connsiteX0" fmla="*/ 0 w 1431563"/>
              <a:gd name="connsiteY0" fmla="*/ 717177 h 717177"/>
              <a:gd name="connsiteX1" fmla="*/ 1371600 w 1431563"/>
              <a:gd name="connsiteY1" fmla="*/ 376518 h 717177"/>
              <a:gd name="connsiteX2" fmla="*/ 1057835 w 1431563"/>
              <a:gd name="connsiteY2" fmla="*/ 0 h 717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31563" h="717177">
                <a:moveTo>
                  <a:pt x="0" y="717177"/>
                </a:moveTo>
                <a:cubicBezTo>
                  <a:pt x="597647" y="606612"/>
                  <a:pt x="1195294" y="496047"/>
                  <a:pt x="1371600" y="376518"/>
                </a:cubicBezTo>
                <a:cubicBezTo>
                  <a:pt x="1547906" y="256989"/>
                  <a:pt x="1302870" y="128494"/>
                  <a:pt x="1057835" y="0"/>
                </a:cubicBezTo>
              </a:path>
            </a:pathLst>
          </a:custGeom>
          <a:noFill/>
          <a:ln>
            <a:solidFill>
              <a:srgbClr val="00B0F0"/>
            </a:solidFill>
            <a:headEnd type="triangl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33864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1544" y="487622"/>
            <a:ext cx="8349652" cy="63703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1991544" y="35332"/>
            <a:ext cx="810240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'</a:t>
            </a:r>
            <a:r>
              <a:rPr lang="ko-KR" altLang="en-US" dirty="0"/>
              <a:t>값에 의한 호출</a:t>
            </a:r>
            <a:r>
              <a:rPr lang="en-US" altLang="ko-KR" dirty="0"/>
              <a:t>' </a:t>
            </a:r>
            <a:r>
              <a:rPr lang="ko-KR" altLang="en-US" dirty="0"/>
              <a:t>방식으로 </a:t>
            </a:r>
            <a:r>
              <a:rPr lang="en-US" altLang="ko-KR" dirty="0"/>
              <a:t>increase(Circle c) </a:t>
            </a:r>
            <a:r>
              <a:rPr lang="ko-KR" altLang="en-US" dirty="0"/>
              <a:t>함수가 호출되는 과정</a:t>
            </a:r>
          </a:p>
        </p:txBody>
      </p:sp>
    </p:spTree>
    <p:extLst>
      <p:ext uri="{BB962C8B-B14F-4D97-AF65-F5344CB8AC3E}">
        <p14:creationId xmlns:p14="http://schemas.microsoft.com/office/powerpoint/2010/main" val="15627203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95600" y="116632"/>
            <a:ext cx="3600400" cy="576064"/>
          </a:xfrm>
        </p:spPr>
        <p:txBody>
          <a:bodyPr>
            <a:normAutofit/>
          </a:bodyPr>
          <a:lstStyle/>
          <a:p>
            <a:r>
              <a:rPr lang="en-US" altLang="ko-KR" sz="2400" dirty="0"/>
              <a:t>3</a:t>
            </a:r>
            <a:r>
              <a:rPr lang="ko-KR" altLang="en-US" sz="2400" dirty="0"/>
              <a:t>장 실습 문제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A46D0440-ADC7-4EA3-816B-4970B3DF4AF2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1775520" y="1124744"/>
            <a:ext cx="9145016" cy="2520280"/>
          </a:xfrm>
        </p:spPr>
        <p:txBody>
          <a:bodyPr vert="horz">
            <a:noAutofit/>
          </a:bodyPr>
          <a:lstStyle/>
          <a:p>
            <a:pPr marL="269875" indent="-269875">
              <a:lnSpc>
                <a:spcPts val="3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10. 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다수의 클래스를 선언하고 활용하는 간단한 문제이다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 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더하기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(+), 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빼기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(-), 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곱하기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(*), 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나누기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(/)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를 수행하는 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4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개의 클래스 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Add, Sub, Mul, </a:t>
            </a:r>
            <a:r>
              <a:rPr lang="en-US" altLang="ko-KR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Div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를 만들고자 한다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 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이들은 모두 공통으로 다음 멤버를 가진다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 </a:t>
            </a:r>
          </a:p>
          <a:p>
            <a:pPr marL="605790" lvl="1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int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타입 변수 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a, b : 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피연산자</a:t>
            </a:r>
            <a:endParaRPr lang="en-US" altLang="ko-KR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605790" lvl="1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void </a:t>
            </a:r>
            <a:r>
              <a:rPr lang="en-US" altLang="ko-KR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setValue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(int x, int y) 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함수 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: 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매개변수 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x, y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를 멤버 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a, b 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에 복사</a:t>
            </a:r>
            <a:endParaRPr lang="en-US" altLang="ko-KR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605790" lvl="1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int calculate() 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함수 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: 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연산을 실행하고 결과 리턴</a:t>
            </a:r>
            <a:endParaRPr lang="en-US" altLang="ko-KR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5D684C-C760-46CE-ADBB-4C4E2CFC5FF9}"/>
              </a:ext>
            </a:extLst>
          </p:cNvPr>
          <p:cNvSpPr txBox="1"/>
          <p:nvPr/>
        </p:nvSpPr>
        <p:spPr>
          <a:xfrm>
            <a:off x="2567608" y="3805589"/>
            <a:ext cx="1584176" cy="12003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dirty="0"/>
              <a:t>int</a:t>
            </a:r>
            <a:r>
              <a:rPr lang="ko-KR" altLang="en-US" dirty="0"/>
              <a:t> </a:t>
            </a:r>
            <a:r>
              <a:rPr lang="en-US" altLang="ko-KR" dirty="0"/>
              <a:t>a;</a:t>
            </a:r>
          </a:p>
          <a:p>
            <a:r>
              <a:rPr lang="en-US" altLang="ko-KR" dirty="0"/>
              <a:t>int b;</a:t>
            </a:r>
          </a:p>
          <a:p>
            <a:r>
              <a:rPr lang="en-US" altLang="ko-KR" dirty="0" err="1"/>
              <a:t>setValue</a:t>
            </a:r>
            <a:r>
              <a:rPr lang="en-US" altLang="ko-KR" dirty="0"/>
              <a:t>()</a:t>
            </a:r>
          </a:p>
          <a:p>
            <a:r>
              <a:rPr lang="en-US" altLang="ko-KR" dirty="0"/>
              <a:t>calculator()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E660AC-6665-459E-BD61-173D3196322A}"/>
              </a:ext>
            </a:extLst>
          </p:cNvPr>
          <p:cNvSpPr txBox="1"/>
          <p:nvPr/>
        </p:nvSpPr>
        <p:spPr>
          <a:xfrm>
            <a:off x="4295800" y="4636586"/>
            <a:ext cx="25202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Add, Sub, Mul, </a:t>
            </a:r>
            <a:r>
              <a:rPr lang="en-US" altLang="ko-KR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Div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B07FDA-5C0D-48AC-A478-4E9F35601230}"/>
              </a:ext>
            </a:extLst>
          </p:cNvPr>
          <p:cNvSpPr txBox="1"/>
          <p:nvPr/>
        </p:nvSpPr>
        <p:spPr>
          <a:xfrm>
            <a:off x="2243572" y="5317757"/>
            <a:ext cx="91450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0070C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main() </a:t>
            </a:r>
            <a:r>
              <a:rPr lang="ko-KR" altLang="en-US" sz="1600" dirty="0">
                <a:solidFill>
                  <a:srgbClr val="0070C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함수는 </a:t>
            </a:r>
            <a:r>
              <a:rPr lang="en-US" altLang="ko-KR" sz="1600" dirty="0">
                <a:solidFill>
                  <a:srgbClr val="0070C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Add, Sub, Mul, </a:t>
            </a:r>
            <a:r>
              <a:rPr lang="en-US" altLang="ko-KR" sz="1600" dirty="0" err="1">
                <a:solidFill>
                  <a:srgbClr val="0070C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Div</a:t>
            </a:r>
            <a:r>
              <a:rPr lang="en-US" altLang="ko-KR" sz="1600" dirty="0">
                <a:solidFill>
                  <a:srgbClr val="0070C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z="1600" dirty="0">
                <a:solidFill>
                  <a:srgbClr val="0070C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클래스 타입의 객체 </a:t>
            </a:r>
            <a:r>
              <a:rPr lang="en-US" altLang="ko-KR" sz="1600" dirty="0">
                <a:solidFill>
                  <a:srgbClr val="0070C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a, s, m, d</a:t>
            </a:r>
            <a:r>
              <a:rPr lang="ko-KR" altLang="en-US" sz="1600" dirty="0">
                <a:solidFill>
                  <a:srgbClr val="0070C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를 생성하고 아래와 같이 키보드로 부터 두 개의 정수와 연산자를 </a:t>
            </a:r>
            <a:r>
              <a:rPr lang="ko-KR" altLang="en-US" sz="1600" dirty="0" err="1">
                <a:solidFill>
                  <a:srgbClr val="0070C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입력받고</a:t>
            </a:r>
            <a:r>
              <a:rPr lang="ko-KR" altLang="en-US" sz="1600" dirty="0">
                <a:solidFill>
                  <a:srgbClr val="0070C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altLang="ko-KR" sz="1600" dirty="0">
                <a:solidFill>
                  <a:srgbClr val="0070C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a, s, m, d </a:t>
            </a:r>
            <a:r>
              <a:rPr lang="ko-KR" altLang="en-US" sz="1600" dirty="0">
                <a:solidFill>
                  <a:srgbClr val="0070C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객체 중에서 연산을 처리할 객체의 </a:t>
            </a:r>
            <a:r>
              <a:rPr lang="en-US" altLang="ko-KR" sz="1600" dirty="0" err="1">
                <a:solidFill>
                  <a:srgbClr val="0070C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setValue</a:t>
            </a:r>
            <a:r>
              <a:rPr lang="en-US" altLang="ko-KR" sz="1600" dirty="0">
                <a:solidFill>
                  <a:srgbClr val="0070C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()</a:t>
            </a:r>
            <a:r>
              <a:rPr lang="ko-KR" altLang="en-US" sz="1600" dirty="0">
                <a:solidFill>
                  <a:srgbClr val="0070C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함수를 호출한 후</a:t>
            </a:r>
            <a:r>
              <a:rPr lang="en-US" altLang="ko-KR" sz="1600" dirty="0">
                <a:solidFill>
                  <a:srgbClr val="0070C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, calculate()</a:t>
            </a:r>
            <a:r>
              <a:rPr lang="ko-KR" altLang="en-US" sz="1600" dirty="0">
                <a:solidFill>
                  <a:srgbClr val="0070C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를 호출하여 결과를 화면에 출력한다</a:t>
            </a:r>
            <a:r>
              <a:rPr lang="en-US" altLang="ko-KR" sz="1600" dirty="0">
                <a:solidFill>
                  <a:srgbClr val="0070C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.  </a:t>
            </a:r>
            <a:r>
              <a:rPr lang="en-US" altLang="ko-KR" sz="1600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(</a:t>
            </a:r>
            <a:r>
              <a:rPr lang="ko-KR" altLang="en-US" sz="1600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단</a:t>
            </a:r>
            <a:r>
              <a:rPr lang="en-US" altLang="ko-KR" sz="1600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, 5</a:t>
            </a:r>
            <a:r>
              <a:rPr lang="ko-KR" altLang="en-US" sz="1600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회만 실행</a:t>
            </a:r>
            <a:r>
              <a:rPr lang="en-US" altLang="ko-KR" sz="1600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  <a:endParaRPr lang="ko-KR" altLang="en-US" dirty="0">
              <a:solidFill>
                <a:srgbClr val="FF0000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3DB3C1-7251-456A-B0DC-CF706D5FAE97}"/>
              </a:ext>
            </a:extLst>
          </p:cNvPr>
          <p:cNvSpPr txBox="1"/>
          <p:nvPr/>
        </p:nvSpPr>
        <p:spPr>
          <a:xfrm>
            <a:off x="6816080" y="3942781"/>
            <a:ext cx="4176464" cy="107721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indent="-342900">
              <a:buAutoNum type="arabicParenBoth"/>
            </a:pPr>
            <a:r>
              <a:rPr lang="ko-KR" altLang="en-US" sz="1600" dirty="0" err="1"/>
              <a:t>선언부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구현부</a:t>
            </a:r>
            <a:r>
              <a:rPr lang="ko-KR" altLang="en-US" sz="1600" dirty="0"/>
              <a:t> 분리하고 </a:t>
            </a:r>
            <a:r>
              <a:rPr lang="en-US" altLang="ko-KR" sz="1600" dirty="0"/>
              <a:t>calculator.cpp</a:t>
            </a:r>
            <a:r>
              <a:rPr lang="ko-KR" altLang="en-US" sz="1600" dirty="0"/>
              <a:t>에 모든 코드 작성</a:t>
            </a:r>
            <a:endParaRPr lang="en-US" altLang="ko-KR" sz="1600" dirty="0"/>
          </a:p>
          <a:p>
            <a:pPr marL="342900" indent="-342900">
              <a:buAutoNum type="arabicParenBoth"/>
            </a:pPr>
            <a:r>
              <a:rPr lang="ko-KR" altLang="en-US" sz="1600" dirty="0"/>
              <a:t>선언부와 구현부를 헤더파일과 </a:t>
            </a:r>
            <a:r>
              <a:rPr lang="en-US" altLang="ko-KR" sz="1600" dirty="0" err="1"/>
              <a:t>cpp</a:t>
            </a:r>
            <a:r>
              <a:rPr lang="ko-KR" altLang="en-US" sz="1600" dirty="0"/>
              <a:t>파일로 분리해 보자</a:t>
            </a:r>
          </a:p>
        </p:txBody>
      </p:sp>
    </p:spTree>
    <p:extLst>
      <p:ext uri="{BB962C8B-B14F-4D97-AF65-F5344CB8AC3E}">
        <p14:creationId xmlns:p14="http://schemas.microsoft.com/office/powerpoint/2010/main" val="34116024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03512" y="44624"/>
            <a:ext cx="8854300" cy="576064"/>
          </a:xfrm>
        </p:spPr>
        <p:txBody>
          <a:bodyPr>
            <a:noAutofit/>
          </a:bodyPr>
          <a:lstStyle/>
          <a:p>
            <a:r>
              <a:rPr lang="ko-KR" altLang="en-US" sz="2000" dirty="0"/>
              <a:t>예제 </a:t>
            </a:r>
            <a:r>
              <a:rPr lang="en-US" altLang="ko-KR" sz="2000" dirty="0"/>
              <a:t>5-1 </a:t>
            </a:r>
            <a:r>
              <a:rPr lang="ko-KR" altLang="en-US" sz="2000" dirty="0"/>
              <a:t>‘값에 의한 호출’시 매개 변수의 </a:t>
            </a:r>
            <a:r>
              <a:rPr lang="ko-KR" altLang="en-US" sz="2000" dirty="0" err="1"/>
              <a:t>생성자</a:t>
            </a:r>
            <a:r>
              <a:rPr lang="ko-KR" altLang="en-US" sz="2000" dirty="0"/>
              <a:t> 실행되지 않음</a:t>
            </a:r>
            <a:r>
              <a:rPr lang="en-US" altLang="ko-KR" sz="2000" dirty="0"/>
              <a:t> </a:t>
            </a:r>
            <a:endParaRPr lang="ko-KR" altLang="en-US" sz="2000" dirty="0"/>
          </a:p>
        </p:txBody>
      </p:sp>
      <p:sp>
        <p:nvSpPr>
          <p:cNvPr id="5" name="직사각형 4"/>
          <p:cNvSpPr/>
          <p:nvPr/>
        </p:nvSpPr>
        <p:spPr>
          <a:xfrm>
            <a:off x="2009801" y="1067632"/>
            <a:ext cx="4290055" cy="526297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#include &lt;</a:t>
            </a:r>
            <a:r>
              <a:rPr lang="en-US" altLang="ko-KR" sz="1200" dirty="0" err="1"/>
              <a:t>iostream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using namespace </a:t>
            </a:r>
            <a:r>
              <a:rPr lang="en-US" altLang="ko-KR" sz="1200" dirty="0" err="1"/>
              <a:t>std</a:t>
            </a:r>
            <a:r>
              <a:rPr lang="en-US" altLang="ko-KR" sz="1200" dirty="0"/>
              <a:t>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class Circle {</a:t>
            </a:r>
          </a:p>
          <a:p>
            <a:pPr defTabSz="180000"/>
            <a:r>
              <a:rPr lang="en-US" altLang="ko-KR" sz="1200" dirty="0"/>
              <a:t>private: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radius; </a:t>
            </a:r>
          </a:p>
          <a:p>
            <a:pPr defTabSz="180000"/>
            <a:r>
              <a:rPr lang="en-US" altLang="ko-KR" sz="1200" dirty="0"/>
              <a:t>public:</a:t>
            </a:r>
          </a:p>
          <a:p>
            <a:pPr defTabSz="180000"/>
            <a:r>
              <a:rPr lang="en-US" altLang="ko-KR" sz="1200" dirty="0"/>
              <a:t>	Circle(); </a:t>
            </a:r>
          </a:p>
          <a:p>
            <a:pPr defTabSz="180000"/>
            <a:r>
              <a:rPr lang="en-US" altLang="ko-KR" sz="1200" dirty="0"/>
              <a:t>	Circle(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r);</a:t>
            </a:r>
          </a:p>
          <a:p>
            <a:pPr defTabSz="180000"/>
            <a:r>
              <a:rPr lang="en-US" altLang="ko-KR" sz="1200" dirty="0"/>
              <a:t>	~Circle();</a:t>
            </a:r>
          </a:p>
          <a:p>
            <a:pPr defTabSz="180000"/>
            <a:r>
              <a:rPr lang="en-US" altLang="ko-KR" sz="1200" dirty="0"/>
              <a:t>	double </a:t>
            </a:r>
            <a:r>
              <a:rPr lang="en-US" altLang="ko-KR" sz="1200" dirty="0" err="1"/>
              <a:t>getArea</a:t>
            </a:r>
            <a:r>
              <a:rPr lang="en-US" altLang="ko-KR" sz="1200" dirty="0"/>
              <a:t>()  { return 3.14*radius*radius; }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getRadius</a:t>
            </a:r>
            <a:r>
              <a:rPr lang="en-US" altLang="ko-KR" sz="1200" dirty="0"/>
              <a:t>() { return radius; }</a:t>
            </a:r>
          </a:p>
          <a:p>
            <a:pPr defTabSz="180000"/>
            <a:r>
              <a:rPr lang="en-US" altLang="ko-KR" sz="1200" dirty="0"/>
              <a:t>	void </a:t>
            </a:r>
            <a:r>
              <a:rPr lang="en-US" altLang="ko-KR" sz="1200" dirty="0" err="1"/>
              <a:t>setRadius</a:t>
            </a:r>
            <a:r>
              <a:rPr lang="en-US" altLang="ko-KR" sz="1200" dirty="0"/>
              <a:t>(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radius) { this-&gt;radius = radius </a:t>
            </a:r>
          </a:p>
          <a:p>
            <a:pPr defTabSz="180000"/>
            <a:r>
              <a:rPr lang="en-US" altLang="ko-KR" sz="1200" dirty="0"/>
              <a:t>}; 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Circle::Circle() {</a:t>
            </a:r>
          </a:p>
          <a:p>
            <a:pPr defTabSz="180000"/>
            <a:r>
              <a:rPr lang="en-US" altLang="ko-KR" sz="1200" dirty="0"/>
              <a:t>	radius = 1;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cout</a:t>
            </a:r>
            <a:r>
              <a:rPr lang="en-US" altLang="ko-KR" sz="1200" dirty="0"/>
              <a:t> &lt;&lt; "</a:t>
            </a:r>
            <a:r>
              <a:rPr lang="ko-KR" altLang="en-US" sz="1200" dirty="0" err="1"/>
              <a:t>생성자</a:t>
            </a:r>
            <a:r>
              <a:rPr lang="ko-KR" altLang="en-US" sz="1200" dirty="0"/>
              <a:t> 실행 </a:t>
            </a:r>
            <a:r>
              <a:rPr lang="en-US" altLang="ko-KR" sz="1200" dirty="0"/>
              <a:t>radius = " &lt;&lt; radius &lt;&lt; </a:t>
            </a:r>
            <a:r>
              <a:rPr lang="en-US" altLang="ko-KR" sz="1200" dirty="0" err="1"/>
              <a:t>endl</a:t>
            </a:r>
            <a:r>
              <a:rPr lang="en-US" altLang="ko-KR" sz="1200" dirty="0"/>
              <a:t>;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Circle::Circle(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radius) {</a:t>
            </a:r>
          </a:p>
          <a:p>
            <a:pPr defTabSz="180000"/>
            <a:r>
              <a:rPr lang="en-US" altLang="ko-KR" sz="1200" dirty="0"/>
              <a:t>	this-&gt;radius = radius;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cout</a:t>
            </a:r>
            <a:r>
              <a:rPr lang="en-US" altLang="ko-KR" sz="1200" dirty="0"/>
              <a:t> &lt;&lt; "</a:t>
            </a:r>
            <a:r>
              <a:rPr lang="ko-KR" altLang="en-US" sz="1200" dirty="0" err="1"/>
              <a:t>생성자</a:t>
            </a:r>
            <a:r>
              <a:rPr lang="ko-KR" altLang="en-US" sz="1200" dirty="0"/>
              <a:t> 실행 </a:t>
            </a:r>
            <a:r>
              <a:rPr lang="en-US" altLang="ko-KR" sz="1200" dirty="0"/>
              <a:t>radius = "  &lt;&lt; radius &lt;&lt; </a:t>
            </a:r>
            <a:r>
              <a:rPr lang="en-US" altLang="ko-KR" sz="1200" dirty="0" err="1"/>
              <a:t>endl</a:t>
            </a:r>
            <a:r>
              <a:rPr lang="en-US" altLang="ko-KR" sz="1200" dirty="0"/>
              <a:t>;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b="1" dirty="0"/>
              <a:t>Circle::~Circle() {</a:t>
            </a:r>
          </a:p>
          <a:p>
            <a:pPr defTabSz="180000"/>
            <a:r>
              <a:rPr lang="en-US" altLang="ko-KR" sz="1200" b="1" dirty="0"/>
              <a:t>	</a:t>
            </a:r>
            <a:r>
              <a:rPr lang="en-US" altLang="ko-KR" sz="1200" b="1" dirty="0" err="1"/>
              <a:t>cout</a:t>
            </a:r>
            <a:r>
              <a:rPr lang="en-US" altLang="ko-KR" sz="1200" b="1" dirty="0"/>
              <a:t> &lt;&lt; "</a:t>
            </a:r>
            <a:r>
              <a:rPr lang="ko-KR" altLang="en-US" sz="1200" b="1" dirty="0" err="1"/>
              <a:t>소멸자</a:t>
            </a:r>
            <a:r>
              <a:rPr lang="ko-KR" altLang="en-US" sz="1200" b="1" dirty="0"/>
              <a:t> 실행 </a:t>
            </a:r>
            <a:r>
              <a:rPr lang="en-US" altLang="ko-KR" sz="1200" b="1" dirty="0"/>
              <a:t>radius = " &lt;&lt; radius &lt;&lt; </a:t>
            </a:r>
            <a:r>
              <a:rPr lang="en-US" altLang="ko-KR" sz="1200" b="1" dirty="0" err="1"/>
              <a:t>endl</a:t>
            </a:r>
            <a:r>
              <a:rPr lang="en-US" altLang="ko-KR" sz="1200" b="1" dirty="0"/>
              <a:t>;</a:t>
            </a:r>
          </a:p>
          <a:p>
            <a:pPr defTabSz="180000"/>
            <a:r>
              <a:rPr lang="en-US" altLang="ko-KR" sz="1200" b="1" dirty="0"/>
              <a:t>}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6672064" y="2636912"/>
            <a:ext cx="3024336" cy="193899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b="1" dirty="0"/>
              <a:t>void increase(Circle c)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r = </a:t>
            </a:r>
            <a:r>
              <a:rPr lang="en-US" altLang="ko-KR" sz="1200" dirty="0" err="1"/>
              <a:t>c.getRadius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c.setRadius</a:t>
            </a:r>
            <a:r>
              <a:rPr lang="en-US" altLang="ko-KR" sz="1200" dirty="0"/>
              <a:t>(r+1);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 err="1"/>
              <a:t>int</a:t>
            </a:r>
            <a:r>
              <a:rPr lang="en-US" altLang="ko-KR" sz="1200" dirty="0"/>
              <a:t> main() {</a:t>
            </a:r>
          </a:p>
          <a:p>
            <a:pPr defTabSz="180000"/>
            <a:r>
              <a:rPr lang="en-US" altLang="ko-KR" sz="1200" dirty="0"/>
              <a:t>	Circle waffle(30);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/>
              <a:t>increase(waffle);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cout</a:t>
            </a:r>
            <a:r>
              <a:rPr lang="en-US" altLang="ko-KR" sz="1200" dirty="0"/>
              <a:t> &lt;&lt; </a:t>
            </a:r>
            <a:r>
              <a:rPr lang="en-US" altLang="ko-KR" sz="1200" dirty="0" err="1"/>
              <a:t>waffle.getRadius</a:t>
            </a:r>
            <a:r>
              <a:rPr lang="en-US" altLang="ko-KR" sz="1200" dirty="0"/>
              <a:t>() &lt;&lt; </a:t>
            </a:r>
            <a:r>
              <a:rPr lang="en-US" altLang="ko-KR" sz="1200" dirty="0" err="1"/>
              <a:t>endl</a:t>
            </a:r>
            <a:r>
              <a:rPr lang="en-US" altLang="ko-KR" sz="1200" dirty="0"/>
              <a:t>;</a:t>
            </a:r>
          </a:p>
          <a:p>
            <a:pPr defTabSz="180000"/>
            <a:r>
              <a:rPr lang="en-US" altLang="ko-KR" sz="1200" dirty="0"/>
              <a:t>}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7410400" y="5085185"/>
            <a:ext cx="2286000" cy="830997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dirty="0" err="1"/>
              <a:t>생성자</a:t>
            </a:r>
            <a:r>
              <a:rPr lang="ko-KR" altLang="en-US" sz="1200" dirty="0"/>
              <a:t> 실행 </a:t>
            </a:r>
            <a:r>
              <a:rPr lang="en-US" altLang="ko-KR" sz="1200" dirty="0"/>
              <a:t>radius = 30</a:t>
            </a:r>
          </a:p>
          <a:p>
            <a:r>
              <a:rPr lang="ko-KR" altLang="en-US" sz="1200" dirty="0" err="1"/>
              <a:t>소멸자</a:t>
            </a:r>
            <a:r>
              <a:rPr lang="ko-KR" altLang="en-US" sz="1200" dirty="0"/>
              <a:t> 실행 </a:t>
            </a:r>
            <a:r>
              <a:rPr lang="en-US" altLang="ko-KR" sz="1200" dirty="0"/>
              <a:t>radius = 31</a:t>
            </a:r>
          </a:p>
          <a:p>
            <a:r>
              <a:rPr lang="en-US" altLang="ko-KR" sz="1200" dirty="0"/>
              <a:t>30</a:t>
            </a:r>
          </a:p>
          <a:p>
            <a:r>
              <a:rPr lang="ko-KR" altLang="en-US" sz="1200" dirty="0" err="1"/>
              <a:t>소멸자</a:t>
            </a:r>
            <a:r>
              <a:rPr lang="ko-KR" altLang="en-US" sz="1200" dirty="0"/>
              <a:t> 실행 </a:t>
            </a:r>
            <a:r>
              <a:rPr lang="en-US" altLang="ko-KR" sz="1200" dirty="0"/>
              <a:t>radius = 30</a:t>
            </a:r>
          </a:p>
        </p:txBody>
      </p:sp>
      <p:sp>
        <p:nvSpPr>
          <p:cNvPr id="7" name="모서리가 둥근 사각형 설명선 6"/>
          <p:cNvSpPr/>
          <p:nvPr/>
        </p:nvSpPr>
        <p:spPr>
          <a:xfrm>
            <a:off x="6371864" y="4957765"/>
            <a:ext cx="894521" cy="254838"/>
          </a:xfrm>
          <a:prstGeom prst="wedgeRoundRectCallout">
            <a:avLst>
              <a:gd name="adj1" fmla="val 75477"/>
              <a:gd name="adj2" fmla="val 52275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waffle </a:t>
            </a:r>
            <a:r>
              <a:rPr lang="ko-KR" altLang="en-US" sz="1000" dirty="0">
                <a:solidFill>
                  <a:schemeClr val="tx1"/>
                </a:solidFill>
              </a:rPr>
              <a:t>생성</a:t>
            </a:r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9470420" y="5511662"/>
            <a:ext cx="720080" cy="277100"/>
          </a:xfrm>
          <a:prstGeom prst="wedgeRoundRectCallout">
            <a:avLst>
              <a:gd name="adj1" fmla="val -85747"/>
              <a:gd name="adj2" fmla="val -7175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c </a:t>
            </a:r>
            <a:r>
              <a:rPr lang="ko-KR" altLang="en-US" sz="1000" dirty="0">
                <a:solidFill>
                  <a:schemeClr val="tx1"/>
                </a:solidFill>
              </a:rPr>
              <a:t>소멸</a:t>
            </a:r>
          </a:p>
        </p:txBody>
      </p:sp>
      <p:sp>
        <p:nvSpPr>
          <p:cNvPr id="11" name="모서리가 둥근 사각형 설명선 10"/>
          <p:cNvSpPr/>
          <p:nvPr/>
        </p:nvSpPr>
        <p:spPr>
          <a:xfrm>
            <a:off x="9418875" y="4869160"/>
            <a:ext cx="1229201" cy="432048"/>
          </a:xfrm>
          <a:prstGeom prst="wedgeRoundRectCallout">
            <a:avLst>
              <a:gd name="adj1" fmla="val -70662"/>
              <a:gd name="adj2" fmla="val 75175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c</a:t>
            </a:r>
            <a:r>
              <a:rPr lang="ko-KR" altLang="en-US" sz="1000" dirty="0">
                <a:solidFill>
                  <a:schemeClr val="tx1"/>
                </a:solidFill>
              </a:rPr>
              <a:t>의 </a:t>
            </a:r>
            <a:r>
              <a:rPr lang="ko-KR" altLang="en-US" sz="1000" dirty="0" err="1">
                <a:solidFill>
                  <a:schemeClr val="tx1"/>
                </a:solidFill>
              </a:rPr>
              <a:t>생성자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실행되지 않았음</a:t>
            </a:r>
          </a:p>
        </p:txBody>
      </p:sp>
      <p:sp>
        <p:nvSpPr>
          <p:cNvPr id="12" name="모서리가 둥근 사각형 설명선 11"/>
          <p:cNvSpPr/>
          <p:nvPr/>
        </p:nvSpPr>
        <p:spPr>
          <a:xfrm>
            <a:off x="6403959" y="5788762"/>
            <a:ext cx="894521" cy="254838"/>
          </a:xfrm>
          <a:prstGeom prst="wedgeRoundRectCallout">
            <a:avLst>
              <a:gd name="adj1" fmla="val 74315"/>
              <a:gd name="adj2" fmla="val -5373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waffle </a:t>
            </a:r>
            <a:r>
              <a:rPr lang="ko-KR" altLang="en-US" sz="1000" dirty="0">
                <a:solidFill>
                  <a:schemeClr val="tx1"/>
                </a:solidFill>
              </a:rPr>
              <a:t>소멸</a:t>
            </a:r>
          </a:p>
        </p:txBody>
      </p:sp>
      <p:sp>
        <p:nvSpPr>
          <p:cNvPr id="3" name="자유형 2"/>
          <p:cNvSpPr/>
          <p:nvPr/>
        </p:nvSpPr>
        <p:spPr>
          <a:xfrm>
            <a:off x="8149536" y="2803181"/>
            <a:ext cx="772751" cy="1233808"/>
          </a:xfrm>
          <a:custGeom>
            <a:avLst/>
            <a:gdLst>
              <a:gd name="connsiteX0" fmla="*/ 0 w 772751"/>
              <a:gd name="connsiteY0" fmla="*/ 1165411 h 1165411"/>
              <a:gd name="connsiteX1" fmla="*/ 770964 w 772751"/>
              <a:gd name="connsiteY1" fmla="*/ 430306 h 1165411"/>
              <a:gd name="connsiteX2" fmla="*/ 170329 w 772751"/>
              <a:gd name="connsiteY2" fmla="*/ 0 h 11654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72751" h="1165411">
                <a:moveTo>
                  <a:pt x="0" y="1165411"/>
                </a:moveTo>
                <a:cubicBezTo>
                  <a:pt x="371288" y="894976"/>
                  <a:pt x="742576" y="624541"/>
                  <a:pt x="770964" y="430306"/>
                </a:cubicBezTo>
                <a:cubicBezTo>
                  <a:pt x="799352" y="236071"/>
                  <a:pt x="484840" y="118035"/>
                  <a:pt x="170329" y="0"/>
                </a:cubicBezTo>
              </a:path>
            </a:pathLst>
          </a:custGeom>
          <a:noFill/>
          <a:ln w="127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사각형 설명선 12"/>
          <p:cNvSpPr/>
          <p:nvPr/>
        </p:nvSpPr>
        <p:spPr>
          <a:xfrm>
            <a:off x="9110380" y="3467858"/>
            <a:ext cx="1252348" cy="343434"/>
          </a:xfrm>
          <a:prstGeom prst="wedgeRoundRectCallout">
            <a:avLst>
              <a:gd name="adj1" fmla="val -69999"/>
              <a:gd name="adj2" fmla="val -50875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waffle</a:t>
            </a:r>
            <a:r>
              <a:rPr lang="ko-KR" altLang="en-US" sz="1000" dirty="0">
                <a:solidFill>
                  <a:schemeClr val="tx1"/>
                </a:solidFill>
              </a:rPr>
              <a:t>의 내용이 그대로 </a:t>
            </a:r>
            <a:r>
              <a:rPr lang="en-US" altLang="ko-KR" sz="1000" dirty="0">
                <a:solidFill>
                  <a:schemeClr val="tx1"/>
                </a:solidFill>
              </a:rPr>
              <a:t>c</a:t>
            </a:r>
            <a:r>
              <a:rPr lang="ko-KR" altLang="en-US" sz="1000" dirty="0">
                <a:solidFill>
                  <a:schemeClr val="tx1"/>
                </a:solidFill>
              </a:rPr>
              <a:t>에 복사</a:t>
            </a:r>
          </a:p>
        </p:txBody>
      </p:sp>
    </p:spTree>
    <p:extLst>
      <p:ext uri="{BB962C8B-B14F-4D97-AF65-F5344CB8AC3E}">
        <p14:creationId xmlns:p14="http://schemas.microsoft.com/office/powerpoint/2010/main" val="31731422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vert="horz" anchor="ctr">
            <a:noAutofit/>
          </a:bodyPr>
          <a:lstStyle/>
          <a:p>
            <a:r>
              <a:rPr lang="en-US" altLang="ko-KR" sz="2000" dirty="0"/>
              <a:t>‘</a:t>
            </a:r>
            <a:r>
              <a:rPr lang="ko-KR" altLang="en-US" sz="2000" dirty="0"/>
              <a:t>값에 의한 호출</a:t>
            </a:r>
            <a:r>
              <a:rPr lang="en-US" altLang="ko-KR" sz="2000" dirty="0"/>
              <a:t>’</a:t>
            </a:r>
            <a:r>
              <a:rPr lang="ko-KR" altLang="en-US" sz="2000" dirty="0"/>
              <a:t>시에 </a:t>
            </a:r>
            <a:r>
              <a:rPr lang="ko-KR" altLang="en-US" sz="2000" dirty="0" err="1"/>
              <a:t>생성자와</a:t>
            </a:r>
            <a:r>
              <a:rPr lang="ko-KR" altLang="en-US" sz="2000" dirty="0"/>
              <a:t> 소멸자의 비대칭 실행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7608" y="1052737"/>
            <a:ext cx="7461548" cy="53822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592287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함수에 객체 전달 </a:t>
            </a:r>
            <a:r>
              <a:rPr lang="en-US" altLang="ko-KR" dirty="0"/>
              <a:t>– ‘</a:t>
            </a:r>
            <a:r>
              <a:rPr lang="ko-KR" altLang="en-US" dirty="0"/>
              <a:t>주소에 의한 호출</a:t>
            </a:r>
            <a:r>
              <a:rPr lang="en-US" altLang="ko-KR" dirty="0"/>
              <a:t>’</a:t>
            </a:r>
            <a:r>
              <a:rPr lang="ko-KR" altLang="en-US" dirty="0"/>
              <a:t>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1991544" y="1412776"/>
            <a:ext cx="7272808" cy="187220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/>
              <a:t>함수 </a:t>
            </a:r>
            <a:r>
              <a:rPr lang="ko-KR" altLang="en-US" dirty="0" err="1"/>
              <a:t>호출시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rgbClr val="FF0000"/>
                </a:solidFill>
              </a:rPr>
              <a:t>객체의 주소만 전달</a:t>
            </a:r>
            <a:endParaRPr lang="en-US" altLang="ko-KR" dirty="0">
              <a:solidFill>
                <a:srgbClr val="FF0000"/>
              </a:solidFill>
            </a:endParaRPr>
          </a:p>
          <a:p>
            <a:pPr lvl="1">
              <a:lnSpc>
                <a:spcPct val="150000"/>
              </a:lnSpc>
            </a:pPr>
            <a:r>
              <a:rPr lang="ko-KR" altLang="en-US" dirty="0"/>
              <a:t>함수의 매개 변수는 객체에 대한 포인터 변수로 선언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함수 호출 시 </a:t>
            </a:r>
            <a:r>
              <a:rPr lang="ko-KR" altLang="en-US" dirty="0" err="1"/>
              <a:t>생성자</a:t>
            </a:r>
            <a:r>
              <a:rPr lang="ko-KR" altLang="en-US" dirty="0"/>
              <a:t> 소멸자가 실행되지 않는 구조</a:t>
            </a:r>
          </a:p>
        </p:txBody>
      </p:sp>
    </p:spTree>
    <p:extLst>
      <p:ext uri="{BB962C8B-B14F-4D97-AF65-F5344CB8AC3E}">
        <p14:creationId xmlns:p14="http://schemas.microsoft.com/office/powerpoint/2010/main" val="25435328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9237" y="1894032"/>
            <a:ext cx="7780914" cy="49639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" name="직사각형 45"/>
          <p:cNvSpPr/>
          <p:nvPr/>
        </p:nvSpPr>
        <p:spPr>
          <a:xfrm>
            <a:off x="1775520" y="14179"/>
            <a:ext cx="87129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'</a:t>
            </a:r>
            <a:r>
              <a:rPr lang="ko-KR" altLang="en-US" dirty="0"/>
              <a:t>주소에 의한 호출</a:t>
            </a:r>
            <a:r>
              <a:rPr lang="en-US" altLang="ko-KR" dirty="0"/>
              <a:t>'</a:t>
            </a:r>
            <a:r>
              <a:rPr lang="ko-KR" altLang="en-US" dirty="0"/>
              <a:t>로 </a:t>
            </a:r>
            <a:r>
              <a:rPr lang="en-US" altLang="ko-KR" dirty="0"/>
              <a:t>increase(Circle *p) </a:t>
            </a:r>
            <a:r>
              <a:rPr lang="ko-KR" altLang="en-US" dirty="0"/>
              <a:t>함수가 호출되는 과정</a:t>
            </a:r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1964" y="396072"/>
            <a:ext cx="7265651" cy="1448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3889" y="1495714"/>
            <a:ext cx="395349" cy="349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281479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객체 치환 및 객체 리턴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객체 치환</a:t>
            </a:r>
            <a:endParaRPr lang="en-US" altLang="ko-KR" dirty="0"/>
          </a:p>
          <a:p>
            <a:pPr lvl="1"/>
            <a:r>
              <a:rPr lang="ko-KR" altLang="en-US" dirty="0"/>
              <a:t>동일한 클래스 타입의 객체끼리 치환 가능</a:t>
            </a:r>
            <a:endParaRPr lang="en-US" altLang="ko-KR" dirty="0"/>
          </a:p>
          <a:p>
            <a:pPr lvl="1"/>
            <a:r>
              <a:rPr lang="ko-KR" altLang="en-US" dirty="0"/>
              <a:t>객체의 모든 데이터가 비트 단위로 복사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치환된 두 객체는 현재 내용물만 같을 뿐 독립적인 공간 유지</a:t>
            </a:r>
            <a:endParaRPr lang="en-US" altLang="ko-KR" dirty="0"/>
          </a:p>
          <a:p>
            <a:pPr>
              <a:spcBef>
                <a:spcPts val="1200"/>
              </a:spcBef>
            </a:pPr>
            <a:r>
              <a:rPr lang="ko-KR" altLang="en-US" dirty="0"/>
              <a:t>객체 리턴</a:t>
            </a:r>
            <a:endParaRPr lang="en-US" altLang="ko-KR" dirty="0"/>
          </a:p>
          <a:p>
            <a:pPr lvl="1"/>
            <a:r>
              <a:rPr lang="ko-KR" altLang="en-US" dirty="0"/>
              <a:t>객체의 복사본 리턴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2935526" y="2454327"/>
            <a:ext cx="6480721" cy="83099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fontAlgn="base" latinLnBrk="0"/>
            <a:r>
              <a:rPr lang="en-US" altLang="ko-KR" sz="1600" dirty="0"/>
              <a:t>Circle c1(5);</a:t>
            </a:r>
            <a:endParaRPr lang="ko-KR" altLang="en-US" sz="1600" dirty="0"/>
          </a:p>
          <a:p>
            <a:pPr fontAlgn="base" latinLnBrk="0"/>
            <a:r>
              <a:rPr lang="en-US" altLang="ko-KR" sz="1600" dirty="0"/>
              <a:t>Circle c2(30);</a:t>
            </a:r>
            <a:endParaRPr lang="ko-KR" altLang="en-US" sz="1600" dirty="0"/>
          </a:p>
          <a:p>
            <a:pPr fontAlgn="base" latinLnBrk="0"/>
            <a:r>
              <a:rPr lang="en-US" altLang="ko-KR" sz="1600" dirty="0"/>
              <a:t>c1 = c2; // c2 </a:t>
            </a:r>
            <a:r>
              <a:rPr lang="ko-KR" altLang="en-US" sz="1600" dirty="0"/>
              <a:t>객체를 </a:t>
            </a:r>
            <a:r>
              <a:rPr lang="en-US" altLang="ko-KR" sz="1600" dirty="0"/>
              <a:t>c1 </a:t>
            </a:r>
            <a:r>
              <a:rPr lang="ko-KR" altLang="en-US" sz="1600" dirty="0"/>
              <a:t>객체에 비트 단위 복사</a:t>
            </a:r>
            <a:r>
              <a:rPr lang="en-US" altLang="ko-KR" sz="1600" dirty="0"/>
              <a:t>. c1</a:t>
            </a:r>
            <a:r>
              <a:rPr lang="ko-KR" altLang="en-US" sz="1600" dirty="0"/>
              <a:t>의 반지름 </a:t>
            </a:r>
            <a:r>
              <a:rPr lang="en-US" altLang="ko-KR" sz="1600" dirty="0"/>
              <a:t>30</a:t>
            </a:r>
            <a:r>
              <a:rPr lang="ko-KR" altLang="en-US" sz="1600" dirty="0"/>
              <a:t>됨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4583832" y="4262481"/>
            <a:ext cx="6474696" cy="95410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400" dirty="0"/>
              <a:t>Circle </a:t>
            </a:r>
            <a:r>
              <a:rPr lang="en-US" altLang="ko-KR" sz="1400" dirty="0" err="1"/>
              <a:t>getCircle</a:t>
            </a:r>
            <a:r>
              <a:rPr lang="en-US" altLang="ko-KR" sz="1400" dirty="0"/>
              <a:t>() {</a:t>
            </a:r>
          </a:p>
          <a:p>
            <a:pPr defTabSz="180000" fontAlgn="base" latinLnBrk="0"/>
            <a:r>
              <a:rPr lang="en-US" altLang="ko-KR" sz="1400" dirty="0"/>
              <a:t>	Circle </a:t>
            </a:r>
            <a:r>
              <a:rPr lang="en-US" altLang="ko-KR" sz="1400" dirty="0" err="1"/>
              <a:t>tmp</a:t>
            </a:r>
            <a:r>
              <a:rPr lang="en-US" altLang="ko-KR" sz="1400" dirty="0"/>
              <a:t>(30);</a:t>
            </a:r>
          </a:p>
          <a:p>
            <a:pPr defTabSz="180000" fontAlgn="base" latinLnBrk="0"/>
            <a:r>
              <a:rPr lang="en-US" altLang="ko-KR" sz="1400" dirty="0"/>
              <a:t>	</a:t>
            </a:r>
            <a:r>
              <a:rPr lang="en-US" altLang="ko-KR" sz="1400" b="1" dirty="0"/>
              <a:t>return </a:t>
            </a:r>
            <a:r>
              <a:rPr lang="en-US" altLang="ko-KR" sz="1400" b="1" dirty="0" err="1"/>
              <a:t>tmp</a:t>
            </a:r>
            <a:r>
              <a:rPr lang="en-US" altLang="ko-KR" sz="1400" b="1" dirty="0"/>
              <a:t>; </a:t>
            </a:r>
            <a:r>
              <a:rPr lang="en-US" altLang="ko-KR" sz="1400" dirty="0"/>
              <a:t>// </a:t>
            </a:r>
            <a:r>
              <a:rPr lang="ko-KR" altLang="en-US" sz="1400" dirty="0"/>
              <a:t>객체 </a:t>
            </a:r>
            <a:r>
              <a:rPr lang="en-US" altLang="ko-KR" sz="1400" dirty="0" err="1"/>
              <a:t>tmp</a:t>
            </a:r>
            <a:r>
              <a:rPr lang="ko-KR" altLang="en-US" sz="1400" dirty="0"/>
              <a:t> 리턴</a:t>
            </a:r>
          </a:p>
          <a:p>
            <a:pPr defTabSz="180000" fontAlgn="base" latinLnBrk="0"/>
            <a:r>
              <a:rPr lang="en-US" altLang="ko-KR" sz="1400" dirty="0"/>
              <a:t>}</a:t>
            </a:r>
            <a:endParaRPr lang="ko-KR" altLang="en-US" sz="1400" dirty="0"/>
          </a:p>
        </p:txBody>
      </p:sp>
      <p:sp>
        <p:nvSpPr>
          <p:cNvPr id="7" name="직사각형 6"/>
          <p:cNvSpPr/>
          <p:nvPr/>
        </p:nvSpPr>
        <p:spPr>
          <a:xfrm>
            <a:off x="4583832" y="5445224"/>
            <a:ext cx="6474696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400" dirty="0"/>
              <a:t>Circle c; // c</a:t>
            </a:r>
            <a:r>
              <a:rPr lang="ko-KR" altLang="en-US" sz="1400" dirty="0"/>
              <a:t>의 반지름 </a:t>
            </a:r>
            <a:r>
              <a:rPr lang="en-US" altLang="ko-KR" sz="1400" dirty="0"/>
              <a:t>1</a:t>
            </a:r>
            <a:endParaRPr lang="ko-KR" altLang="en-US" sz="1400" dirty="0"/>
          </a:p>
          <a:p>
            <a:pPr defTabSz="180000" fontAlgn="base" latinLnBrk="0"/>
            <a:r>
              <a:rPr lang="en-US" altLang="ko-KR" sz="1400" b="1" dirty="0"/>
              <a:t>c = </a:t>
            </a:r>
            <a:r>
              <a:rPr lang="en-US" altLang="ko-KR" sz="1400" b="1" dirty="0" err="1"/>
              <a:t>getCircle</a:t>
            </a:r>
            <a:r>
              <a:rPr lang="en-US" altLang="ko-KR" sz="1400" b="1" dirty="0"/>
              <a:t>(); </a:t>
            </a:r>
            <a:r>
              <a:rPr lang="en-US" altLang="ko-KR" sz="1400" dirty="0"/>
              <a:t>// </a:t>
            </a:r>
            <a:r>
              <a:rPr lang="en-US" altLang="ko-KR" sz="1400" dirty="0" err="1"/>
              <a:t>tmp</a:t>
            </a:r>
            <a:r>
              <a:rPr lang="en-US" altLang="ko-KR" sz="1400" dirty="0"/>
              <a:t> </a:t>
            </a:r>
            <a:r>
              <a:rPr lang="ko-KR" altLang="en-US" sz="1400" dirty="0"/>
              <a:t>객체의 복사본이 </a:t>
            </a:r>
            <a:r>
              <a:rPr lang="en-US" altLang="ko-KR" sz="1400" dirty="0"/>
              <a:t>c</a:t>
            </a:r>
            <a:r>
              <a:rPr lang="ko-KR" altLang="en-US" sz="1400" dirty="0"/>
              <a:t>에 치환</a:t>
            </a:r>
            <a:r>
              <a:rPr lang="en-US" altLang="ko-KR" sz="1400" dirty="0"/>
              <a:t>. c</a:t>
            </a:r>
            <a:r>
              <a:rPr lang="ko-KR" altLang="en-US" sz="1400" dirty="0"/>
              <a:t>의 반지름은 </a:t>
            </a:r>
            <a:r>
              <a:rPr lang="en-US" altLang="ko-KR" sz="1400" dirty="0"/>
              <a:t>30</a:t>
            </a:r>
            <a:r>
              <a:rPr lang="ko-KR" altLang="en-US" sz="1400" dirty="0"/>
              <a:t>이 됨</a:t>
            </a:r>
          </a:p>
        </p:txBody>
      </p:sp>
    </p:spTree>
    <p:extLst>
      <p:ext uri="{BB962C8B-B14F-4D97-AF65-F5344CB8AC3E}">
        <p14:creationId xmlns:p14="http://schemas.microsoft.com/office/powerpoint/2010/main" val="24352564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 </a:t>
            </a:r>
            <a:r>
              <a:rPr lang="en-US" altLang="ko-KR" dirty="0"/>
              <a:t>5–3 </a:t>
            </a:r>
            <a:r>
              <a:rPr lang="ko-KR" altLang="en-US" dirty="0"/>
              <a:t>객체 리턴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2639616" y="980728"/>
            <a:ext cx="4276689" cy="452431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#include &lt;</a:t>
            </a:r>
            <a:r>
              <a:rPr lang="en-US" altLang="ko-KR" sz="1200" dirty="0" err="1"/>
              <a:t>iostream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using namespace </a:t>
            </a:r>
            <a:r>
              <a:rPr lang="en-US" altLang="ko-KR" sz="1200" dirty="0" err="1"/>
              <a:t>std</a:t>
            </a:r>
            <a:r>
              <a:rPr lang="en-US" altLang="ko-KR" sz="1200" dirty="0"/>
              <a:t>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class Circle {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radius;</a:t>
            </a:r>
          </a:p>
          <a:p>
            <a:pPr defTabSz="180000"/>
            <a:r>
              <a:rPr lang="en-US" altLang="ko-KR" sz="1200" dirty="0"/>
              <a:t>public:</a:t>
            </a:r>
          </a:p>
          <a:p>
            <a:pPr defTabSz="180000"/>
            <a:r>
              <a:rPr lang="en-US" altLang="ko-KR" sz="1200" dirty="0"/>
              <a:t>	Circle() { radius = 1; }</a:t>
            </a:r>
          </a:p>
          <a:p>
            <a:pPr defTabSz="180000"/>
            <a:r>
              <a:rPr lang="en-US" altLang="ko-KR" sz="1200" dirty="0"/>
              <a:t>	Circle(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radius) { this-&gt;radius = radius; }</a:t>
            </a:r>
          </a:p>
          <a:p>
            <a:pPr defTabSz="180000"/>
            <a:r>
              <a:rPr lang="en-US" altLang="ko-KR" sz="1200" dirty="0"/>
              <a:t>	void </a:t>
            </a:r>
            <a:r>
              <a:rPr lang="en-US" altLang="ko-KR" sz="1200" dirty="0" err="1"/>
              <a:t>setRadius</a:t>
            </a:r>
            <a:r>
              <a:rPr lang="en-US" altLang="ko-KR" sz="1200" dirty="0"/>
              <a:t>(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radius) { this-&gt;radius = radius; }</a:t>
            </a:r>
          </a:p>
          <a:p>
            <a:pPr defTabSz="180000"/>
            <a:r>
              <a:rPr lang="en-US" altLang="ko-KR" sz="1200" dirty="0"/>
              <a:t>	double </a:t>
            </a:r>
            <a:r>
              <a:rPr lang="en-US" altLang="ko-KR" sz="1200" dirty="0" err="1"/>
              <a:t>getArea</a:t>
            </a:r>
            <a:r>
              <a:rPr lang="en-US" altLang="ko-KR" sz="1200" dirty="0"/>
              <a:t>() { return 3.14*radius*radius; }</a:t>
            </a:r>
          </a:p>
          <a:p>
            <a:pPr defTabSz="180000"/>
            <a:r>
              <a:rPr lang="en-US" altLang="ko-KR" sz="1200" dirty="0"/>
              <a:t>};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b="1" dirty="0"/>
              <a:t>Circle </a:t>
            </a:r>
            <a:r>
              <a:rPr lang="en-US" altLang="ko-KR" sz="1200" b="1" dirty="0" err="1"/>
              <a:t>getCircle</a:t>
            </a:r>
            <a:r>
              <a:rPr lang="en-US" altLang="ko-KR" sz="1200" b="1" dirty="0"/>
              <a:t>()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/>
              <a:t>	Circle </a:t>
            </a:r>
            <a:r>
              <a:rPr lang="en-US" altLang="ko-KR" sz="1200" dirty="0" err="1"/>
              <a:t>tmp</a:t>
            </a:r>
            <a:r>
              <a:rPr lang="en-US" altLang="ko-KR" sz="1200" dirty="0"/>
              <a:t>(30);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/>
              <a:t>return </a:t>
            </a:r>
            <a:r>
              <a:rPr lang="en-US" altLang="ko-KR" sz="1200" b="1" dirty="0" err="1"/>
              <a:t>tmp</a:t>
            </a:r>
            <a:r>
              <a:rPr lang="en-US" altLang="ko-KR" sz="1200" b="1" dirty="0"/>
              <a:t>; </a:t>
            </a:r>
            <a:r>
              <a:rPr lang="en-US" altLang="ko-KR" sz="1200" dirty="0"/>
              <a:t>// </a:t>
            </a:r>
            <a:r>
              <a:rPr lang="ko-KR" altLang="en-US" sz="1200" dirty="0"/>
              <a:t>객체 </a:t>
            </a:r>
            <a:r>
              <a:rPr lang="en-US" altLang="ko-KR" sz="1200" dirty="0" err="1"/>
              <a:t>tmp</a:t>
            </a:r>
            <a:r>
              <a:rPr lang="ko-KR" altLang="en-US" sz="1200" dirty="0"/>
              <a:t>을 </a:t>
            </a:r>
            <a:r>
              <a:rPr lang="ko-KR" altLang="en-US" sz="1200" dirty="0" err="1"/>
              <a:t>리턴한다</a:t>
            </a:r>
            <a:r>
              <a:rPr lang="en-US" altLang="ko-KR" sz="1200" dirty="0"/>
              <a:t>.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 err="1"/>
              <a:t>int</a:t>
            </a:r>
            <a:r>
              <a:rPr lang="en-US" altLang="ko-KR" sz="1200" dirty="0"/>
              <a:t> main() {</a:t>
            </a:r>
          </a:p>
          <a:p>
            <a:pPr defTabSz="180000"/>
            <a:r>
              <a:rPr lang="en-US" altLang="ko-KR" sz="1200" dirty="0"/>
              <a:t>	Circle c; // </a:t>
            </a:r>
            <a:r>
              <a:rPr lang="ko-KR" altLang="en-US" sz="1200" dirty="0"/>
              <a:t>객체가 생성된다</a:t>
            </a:r>
            <a:r>
              <a:rPr lang="en-US" altLang="ko-KR" sz="1200" dirty="0"/>
              <a:t>. radius=1</a:t>
            </a:r>
            <a:r>
              <a:rPr lang="ko-KR" altLang="en-US" sz="1200" dirty="0"/>
              <a:t>로 초기화된다</a:t>
            </a:r>
            <a:r>
              <a:rPr lang="en-US" altLang="ko-KR" sz="1200" dirty="0"/>
              <a:t>.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cout</a:t>
            </a:r>
            <a:r>
              <a:rPr lang="en-US" altLang="ko-KR" sz="1200" dirty="0"/>
              <a:t> &lt;&lt; </a:t>
            </a:r>
            <a:r>
              <a:rPr lang="en-US" altLang="ko-KR" sz="1200" dirty="0" err="1"/>
              <a:t>c.getArea</a:t>
            </a:r>
            <a:r>
              <a:rPr lang="en-US" altLang="ko-KR" sz="1200" dirty="0"/>
              <a:t>() &lt;&lt; </a:t>
            </a:r>
            <a:r>
              <a:rPr lang="en-US" altLang="ko-KR" sz="1200" dirty="0" err="1"/>
              <a:t>endl</a:t>
            </a:r>
            <a:r>
              <a:rPr lang="en-US" altLang="ko-KR" sz="1200" dirty="0"/>
              <a:t>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/>
              <a:t>c = </a:t>
            </a:r>
            <a:r>
              <a:rPr lang="en-US" altLang="ko-KR" sz="1200" b="1" dirty="0" err="1"/>
              <a:t>getCircle</a:t>
            </a:r>
            <a:r>
              <a:rPr lang="en-US" altLang="ko-KR" sz="1200" b="1" dirty="0"/>
              <a:t>(); 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cout</a:t>
            </a:r>
            <a:r>
              <a:rPr lang="en-US" altLang="ko-KR" sz="1200" dirty="0"/>
              <a:t> &lt;&lt; </a:t>
            </a:r>
            <a:r>
              <a:rPr lang="en-US" altLang="ko-KR" sz="1200" dirty="0" err="1"/>
              <a:t>c.getArea</a:t>
            </a:r>
            <a:r>
              <a:rPr lang="en-US" altLang="ko-KR" sz="1200" dirty="0"/>
              <a:t>() &lt;&lt; </a:t>
            </a:r>
            <a:r>
              <a:rPr lang="en-US" altLang="ko-KR" sz="1200" dirty="0" err="1"/>
              <a:t>endl</a:t>
            </a:r>
            <a:r>
              <a:rPr lang="en-US" altLang="ko-KR" sz="1200" dirty="0"/>
              <a:t>;</a:t>
            </a:r>
          </a:p>
          <a:p>
            <a:pPr defTabSz="180000"/>
            <a:r>
              <a:rPr lang="en-US" altLang="ko-KR" sz="1200" dirty="0"/>
              <a:t>}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2639616" y="5623874"/>
            <a:ext cx="4276689" cy="461665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3.14</a:t>
            </a:r>
          </a:p>
          <a:p>
            <a:r>
              <a:rPr lang="en-US" altLang="ko-KR" sz="1200" dirty="0"/>
              <a:t>2826</a:t>
            </a:r>
            <a:endParaRPr lang="ko-KR" altLang="en-US" sz="1200" dirty="0"/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5063203" y="4790609"/>
            <a:ext cx="1689981" cy="360040"/>
          </a:xfrm>
          <a:prstGeom prst="wedgeRoundRectCallout">
            <a:avLst>
              <a:gd name="adj1" fmla="val -108579"/>
              <a:gd name="adj2" fmla="val -6173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err="1">
                <a:solidFill>
                  <a:schemeClr val="tx1"/>
                </a:solidFill>
              </a:rPr>
              <a:t>tmp</a:t>
            </a:r>
            <a:r>
              <a:rPr lang="en-US" altLang="ko-KR" sz="1000" dirty="0">
                <a:solidFill>
                  <a:schemeClr val="tx1"/>
                </a:solidFill>
              </a:rPr>
              <a:t> </a:t>
            </a:r>
            <a:r>
              <a:rPr lang="ko-KR" altLang="en-US" sz="1000" dirty="0">
                <a:solidFill>
                  <a:schemeClr val="tx1"/>
                </a:solidFill>
              </a:rPr>
              <a:t>객체가 </a:t>
            </a:r>
            <a:r>
              <a:rPr lang="en-US" altLang="ko-KR" sz="1000" dirty="0">
                <a:solidFill>
                  <a:schemeClr val="tx1"/>
                </a:solidFill>
              </a:rPr>
              <a:t>c</a:t>
            </a:r>
            <a:r>
              <a:rPr lang="ko-KR" altLang="en-US" sz="1000" dirty="0">
                <a:solidFill>
                  <a:schemeClr val="tx1"/>
                </a:solidFill>
              </a:rPr>
              <a:t>에 복사된다</a:t>
            </a:r>
            <a:r>
              <a:rPr lang="en-US" altLang="ko-KR" sz="1000" dirty="0">
                <a:solidFill>
                  <a:schemeClr val="tx1"/>
                </a:solidFill>
              </a:rPr>
              <a:t>. c</a:t>
            </a:r>
            <a:r>
              <a:rPr lang="ko-KR" altLang="en-US" sz="1000" dirty="0">
                <a:solidFill>
                  <a:schemeClr val="tx1"/>
                </a:solidFill>
              </a:rPr>
              <a:t>의 </a:t>
            </a:r>
            <a:r>
              <a:rPr lang="en-US" altLang="ko-KR" sz="1000" dirty="0">
                <a:solidFill>
                  <a:schemeClr val="tx1"/>
                </a:solidFill>
              </a:rPr>
              <a:t>radius</a:t>
            </a:r>
            <a:r>
              <a:rPr lang="ko-KR" altLang="en-US" sz="1000" dirty="0">
                <a:solidFill>
                  <a:schemeClr val="tx1"/>
                </a:solidFill>
              </a:rPr>
              <a:t>는 </a:t>
            </a:r>
            <a:r>
              <a:rPr lang="en-US" altLang="ko-KR" sz="1000" dirty="0">
                <a:solidFill>
                  <a:schemeClr val="tx1"/>
                </a:solidFill>
              </a:rPr>
              <a:t>30</a:t>
            </a:r>
            <a:r>
              <a:rPr lang="ko-KR" altLang="en-US" sz="1000" dirty="0">
                <a:solidFill>
                  <a:schemeClr val="tx1"/>
                </a:solidFill>
              </a:rPr>
              <a:t>이 된다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5063203" y="3823673"/>
            <a:ext cx="1440159" cy="360040"/>
          </a:xfrm>
          <a:prstGeom prst="wedgeRoundRectCallout">
            <a:avLst>
              <a:gd name="adj1" fmla="val -143933"/>
              <a:gd name="adj2" fmla="val -6100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err="1">
                <a:solidFill>
                  <a:schemeClr val="tx1"/>
                </a:solidFill>
              </a:rPr>
              <a:t>tmp</a:t>
            </a:r>
            <a:r>
              <a:rPr lang="en-US" altLang="ko-KR" sz="1000" dirty="0">
                <a:solidFill>
                  <a:schemeClr val="tx1"/>
                </a:solidFill>
              </a:rPr>
              <a:t> </a:t>
            </a:r>
            <a:r>
              <a:rPr lang="ko-KR" altLang="en-US" sz="1000" dirty="0">
                <a:solidFill>
                  <a:schemeClr val="tx1"/>
                </a:solidFill>
              </a:rPr>
              <a:t>객체의 복사본이 </a:t>
            </a:r>
            <a:r>
              <a:rPr lang="ko-KR" altLang="en-US" sz="1000" dirty="0" err="1">
                <a:solidFill>
                  <a:schemeClr val="tx1"/>
                </a:solidFill>
              </a:rPr>
              <a:t>리턴된다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275599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3632" y="1315206"/>
            <a:ext cx="6732239" cy="3315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참조란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20" name="모서리가 둥근 사각형 설명선 19"/>
          <p:cNvSpPr/>
          <p:nvPr/>
        </p:nvSpPr>
        <p:spPr>
          <a:xfrm>
            <a:off x="4295801" y="4450604"/>
            <a:ext cx="1689981" cy="360040"/>
          </a:xfrm>
          <a:prstGeom prst="wedgeRoundRectCallout">
            <a:avLst>
              <a:gd name="adj1" fmla="val -40601"/>
              <a:gd name="adj2" fmla="val -17877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메뚜기는 유재석의 별명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639616" y="5085184"/>
            <a:ext cx="3828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참조</a:t>
            </a:r>
            <a:r>
              <a:rPr lang="en-US" altLang="ko-KR" sz="1600" dirty="0"/>
              <a:t>(reference)</a:t>
            </a:r>
            <a:r>
              <a:rPr lang="ko-KR" altLang="en-US" sz="1600" dirty="0"/>
              <a:t>란 가리킨다는 뜻으로</a:t>
            </a:r>
            <a:r>
              <a:rPr lang="en-US" altLang="ko-KR" sz="1600" dirty="0"/>
              <a:t>, </a:t>
            </a:r>
          </a:p>
          <a:p>
            <a:r>
              <a:rPr lang="ko-KR" altLang="en-US" sz="1600" dirty="0"/>
              <a:t>이미 존재하는 객체나 변수에 대한 별명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337410" y="4960140"/>
            <a:ext cx="205376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참조</a:t>
            </a:r>
            <a:r>
              <a:rPr lang="en-US" altLang="ko-KR" sz="1600" dirty="0"/>
              <a:t> </a:t>
            </a:r>
            <a:r>
              <a:rPr lang="ko-KR" altLang="en-US" sz="1600" dirty="0"/>
              <a:t>활용</a:t>
            </a:r>
            <a:endParaRPr lang="en-US" altLang="ko-KR" sz="1600" dirty="0"/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600" dirty="0"/>
              <a:t>참조 변수</a:t>
            </a:r>
            <a:endParaRPr lang="en-US" altLang="ko-KR" sz="1600" dirty="0"/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600" dirty="0"/>
              <a:t>참조에 의한 호출</a:t>
            </a:r>
            <a:endParaRPr lang="en-US" altLang="ko-KR" sz="1600" dirty="0"/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600" dirty="0"/>
              <a:t>참조 리턴</a:t>
            </a:r>
          </a:p>
        </p:txBody>
      </p:sp>
    </p:spTree>
    <p:extLst>
      <p:ext uri="{BB962C8B-B14F-4D97-AF65-F5344CB8AC3E}">
        <p14:creationId xmlns:p14="http://schemas.microsoft.com/office/powerpoint/2010/main" val="30152666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참조 변수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2069959" y="1196752"/>
            <a:ext cx="10153128" cy="5040560"/>
          </a:xfrm>
        </p:spPr>
        <p:txBody>
          <a:bodyPr/>
          <a:lstStyle/>
          <a:p>
            <a:r>
              <a:rPr lang="ko-KR" altLang="en-US" sz="2400" dirty="0"/>
              <a:t>참조 변수 선언</a:t>
            </a:r>
            <a:endParaRPr lang="en-US" altLang="ko-KR" sz="2400" dirty="0"/>
          </a:p>
          <a:p>
            <a:pPr lvl="1"/>
            <a:r>
              <a:rPr lang="ko-KR" altLang="en-US" sz="2000" dirty="0"/>
              <a:t>참조자 </a:t>
            </a:r>
            <a:r>
              <a:rPr lang="en-US" altLang="ko-KR" sz="2000" dirty="0"/>
              <a:t>&amp;</a:t>
            </a:r>
            <a:r>
              <a:rPr lang="ko-KR" altLang="en-US" sz="2000" dirty="0"/>
              <a:t>의 도입</a:t>
            </a:r>
            <a:endParaRPr lang="en-US" altLang="ko-KR" sz="2000" dirty="0"/>
          </a:p>
          <a:p>
            <a:pPr lvl="1"/>
            <a:r>
              <a:rPr lang="ko-KR" altLang="en-US" sz="2000" dirty="0"/>
              <a:t>이미 존재하는 변수에 대한 다른 이름</a:t>
            </a:r>
            <a:r>
              <a:rPr lang="en-US" altLang="ko-KR" sz="2000" dirty="0"/>
              <a:t>(</a:t>
            </a:r>
            <a:r>
              <a:rPr lang="ko-KR" altLang="en-US" sz="2000" dirty="0"/>
              <a:t>별명</a:t>
            </a:r>
            <a:r>
              <a:rPr lang="en-US" altLang="ko-KR" sz="2000" dirty="0"/>
              <a:t>)</a:t>
            </a:r>
            <a:r>
              <a:rPr lang="ko-KR" altLang="en-US" sz="2000" dirty="0"/>
              <a:t>을 선언</a:t>
            </a:r>
            <a:endParaRPr lang="en-US" altLang="ko-KR" sz="2000" dirty="0"/>
          </a:p>
          <a:p>
            <a:pPr lvl="2"/>
            <a:r>
              <a:rPr lang="ko-KR" altLang="en-US" sz="1800" dirty="0"/>
              <a:t>참조 변수는 이름만 생기며</a:t>
            </a:r>
            <a:endParaRPr lang="en-US" altLang="ko-KR" sz="1800" dirty="0"/>
          </a:p>
          <a:p>
            <a:pPr lvl="2"/>
            <a:r>
              <a:rPr lang="ko-KR" altLang="en-US" sz="1800" dirty="0"/>
              <a:t>참조 변수에 새로운</a:t>
            </a:r>
            <a:r>
              <a:rPr lang="en-US" altLang="ko-KR" sz="1800" dirty="0"/>
              <a:t> </a:t>
            </a:r>
            <a:r>
              <a:rPr lang="ko-KR" altLang="en-US" sz="1800" dirty="0"/>
              <a:t>공간을 할당하지 않는다</a:t>
            </a:r>
            <a:r>
              <a:rPr lang="en-US" altLang="ko-KR" sz="1800" dirty="0"/>
              <a:t>.</a:t>
            </a:r>
          </a:p>
          <a:p>
            <a:pPr lvl="2"/>
            <a:r>
              <a:rPr lang="ko-KR" altLang="en-US" sz="1800" dirty="0"/>
              <a:t>초기화로 지정된 기존 변수를 공유한다</a:t>
            </a:r>
            <a:r>
              <a:rPr lang="en-US" altLang="ko-KR" sz="1800" dirty="0"/>
              <a:t>.</a:t>
            </a:r>
          </a:p>
          <a:p>
            <a:pPr marL="365760" lvl="1" indent="0">
              <a:buNone/>
            </a:pPr>
            <a:endParaRPr lang="ko-KR" altLang="en-US" sz="2000" dirty="0"/>
          </a:p>
        </p:txBody>
      </p:sp>
      <p:sp>
        <p:nvSpPr>
          <p:cNvPr id="5" name="직사각형 4"/>
          <p:cNvSpPr/>
          <p:nvPr/>
        </p:nvSpPr>
        <p:spPr>
          <a:xfrm>
            <a:off x="3137265" y="4149080"/>
            <a:ext cx="6984776" cy="132343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fontAlgn="base" latinLnBrk="0"/>
            <a:r>
              <a:rPr lang="en-US" altLang="ko-KR" sz="1600" dirty="0" err="1"/>
              <a:t>int</a:t>
            </a:r>
            <a:r>
              <a:rPr lang="en-US" altLang="ko-KR" sz="1600" dirty="0"/>
              <a:t> n=2;</a:t>
            </a:r>
          </a:p>
          <a:p>
            <a:pPr fontAlgn="base" latinLnBrk="0"/>
            <a:r>
              <a:rPr lang="en-US" altLang="ko-KR" sz="1600" dirty="0" err="1"/>
              <a:t>int</a:t>
            </a:r>
            <a:r>
              <a:rPr lang="en-US" altLang="ko-KR" sz="1600" dirty="0"/>
              <a:t> </a:t>
            </a:r>
            <a:r>
              <a:rPr lang="en-US" altLang="ko-KR" sz="1600" b="1" dirty="0"/>
              <a:t>&amp;</a:t>
            </a:r>
            <a:r>
              <a:rPr lang="en-US" altLang="ko-KR" sz="1600" b="1" dirty="0" err="1"/>
              <a:t>refn</a:t>
            </a:r>
            <a:r>
              <a:rPr lang="en-US" altLang="ko-KR" sz="1600" b="1" dirty="0"/>
              <a:t> </a:t>
            </a:r>
            <a:r>
              <a:rPr lang="en-US" altLang="ko-KR" sz="1600" dirty="0"/>
              <a:t>= n; // </a:t>
            </a:r>
            <a:r>
              <a:rPr lang="ko-KR" altLang="en-US" sz="1600" dirty="0"/>
              <a:t>참조 변수 </a:t>
            </a:r>
            <a:r>
              <a:rPr lang="en-US" altLang="ko-KR" sz="1600" dirty="0" err="1"/>
              <a:t>refn</a:t>
            </a:r>
            <a:r>
              <a:rPr lang="en-US" altLang="ko-KR" sz="1600" dirty="0"/>
              <a:t> </a:t>
            </a:r>
            <a:r>
              <a:rPr lang="ko-KR" altLang="en-US" sz="1600" dirty="0"/>
              <a:t>선언</a:t>
            </a:r>
            <a:r>
              <a:rPr lang="en-US" altLang="ko-KR" sz="1600" dirty="0"/>
              <a:t>. </a:t>
            </a:r>
            <a:r>
              <a:rPr lang="en-US" altLang="ko-KR" sz="1600" dirty="0" err="1"/>
              <a:t>refn</a:t>
            </a:r>
            <a:r>
              <a:rPr lang="ko-KR" altLang="en-US" sz="1600" dirty="0"/>
              <a:t>은 </a:t>
            </a:r>
            <a:r>
              <a:rPr lang="en-US" altLang="ko-KR" sz="1600" dirty="0"/>
              <a:t>n</a:t>
            </a:r>
            <a:r>
              <a:rPr lang="ko-KR" altLang="en-US" sz="1600" dirty="0"/>
              <a:t>에 대한 별명</a:t>
            </a:r>
            <a:endParaRPr lang="en-US" altLang="ko-KR" sz="1600" dirty="0"/>
          </a:p>
          <a:p>
            <a:pPr fontAlgn="base" latinLnBrk="0"/>
            <a:endParaRPr lang="ko-KR" altLang="en-US" sz="1600" dirty="0"/>
          </a:p>
          <a:p>
            <a:pPr fontAlgn="base" latinLnBrk="0"/>
            <a:r>
              <a:rPr lang="en-US" altLang="ko-KR" sz="1600" dirty="0"/>
              <a:t>Circle </a:t>
            </a:r>
            <a:r>
              <a:rPr lang="en-US" altLang="ko-KR" sz="1600" dirty="0" err="1"/>
              <a:t>circle</a:t>
            </a:r>
            <a:r>
              <a:rPr lang="en-US" altLang="ko-KR" sz="1600" dirty="0"/>
              <a:t>;</a:t>
            </a:r>
          </a:p>
          <a:p>
            <a:pPr fontAlgn="base" latinLnBrk="0"/>
            <a:r>
              <a:rPr lang="en-US" altLang="ko-KR" sz="1600" dirty="0"/>
              <a:t>Circle </a:t>
            </a:r>
            <a:r>
              <a:rPr lang="en-US" altLang="ko-KR" sz="1600" b="1" dirty="0"/>
              <a:t>&amp;</a:t>
            </a:r>
            <a:r>
              <a:rPr lang="en-US" altLang="ko-KR" sz="1600" b="1" dirty="0" err="1"/>
              <a:t>refc</a:t>
            </a:r>
            <a:r>
              <a:rPr lang="en-US" altLang="ko-KR" sz="1600" b="1" dirty="0"/>
              <a:t> </a:t>
            </a:r>
            <a:r>
              <a:rPr lang="en-US" altLang="ko-KR" sz="1600" dirty="0"/>
              <a:t>= circle; // </a:t>
            </a:r>
            <a:r>
              <a:rPr lang="ko-KR" altLang="en-US" sz="1600" dirty="0"/>
              <a:t>참조 변수 </a:t>
            </a:r>
            <a:r>
              <a:rPr lang="en-US" altLang="ko-KR" sz="1600" dirty="0" err="1"/>
              <a:t>refc</a:t>
            </a:r>
            <a:r>
              <a:rPr lang="en-US" altLang="ko-KR" sz="1600" dirty="0"/>
              <a:t> </a:t>
            </a:r>
            <a:r>
              <a:rPr lang="ko-KR" altLang="en-US" sz="1600" dirty="0"/>
              <a:t>선언</a:t>
            </a:r>
            <a:r>
              <a:rPr lang="en-US" altLang="ko-KR" sz="1600" dirty="0"/>
              <a:t>. </a:t>
            </a:r>
            <a:r>
              <a:rPr lang="en-US" altLang="ko-KR" sz="1600" dirty="0" err="1"/>
              <a:t>refc</a:t>
            </a:r>
            <a:r>
              <a:rPr lang="ko-KR" altLang="en-US" sz="1600" dirty="0"/>
              <a:t>는 </a:t>
            </a:r>
            <a:r>
              <a:rPr lang="en-US" altLang="ko-KR" sz="1600" dirty="0"/>
              <a:t>circle</a:t>
            </a:r>
            <a:r>
              <a:rPr lang="ko-KR" altLang="en-US" sz="1600" dirty="0"/>
              <a:t>에 대한 별명</a:t>
            </a:r>
          </a:p>
        </p:txBody>
      </p:sp>
    </p:spTree>
    <p:extLst>
      <p:ext uri="{BB962C8B-B14F-4D97-AF65-F5344CB8AC3E}">
        <p14:creationId xmlns:p14="http://schemas.microsoft.com/office/powerpoint/2010/main" val="122230748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참조 변수 선언 및 사용 사례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2783803" y="1792569"/>
            <a:ext cx="2298187" cy="95410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fontAlgn="base" latinLnBrk="0"/>
            <a:r>
              <a:rPr lang="en-US" altLang="ko-KR" sz="1400" dirty="0" err="1"/>
              <a:t>int</a:t>
            </a:r>
            <a:r>
              <a:rPr lang="en-US" altLang="ko-KR" sz="1400" dirty="0"/>
              <a:t> n = 2;</a:t>
            </a:r>
            <a:endParaRPr lang="ko-KR" altLang="en-US" sz="1400" dirty="0"/>
          </a:p>
          <a:p>
            <a:pPr fontAlgn="base" latinLnBrk="0"/>
            <a:r>
              <a:rPr lang="en-US" altLang="ko-KR" sz="1400" dirty="0" err="1"/>
              <a:t>int</a:t>
            </a:r>
            <a:r>
              <a:rPr lang="en-US" altLang="ko-KR" sz="1400" dirty="0"/>
              <a:t> &amp;</a:t>
            </a:r>
            <a:r>
              <a:rPr lang="en-US" altLang="ko-KR" sz="1400" dirty="0" err="1"/>
              <a:t>refn</a:t>
            </a:r>
            <a:r>
              <a:rPr lang="en-US" altLang="ko-KR" sz="1400" dirty="0"/>
              <a:t> =n;</a:t>
            </a:r>
          </a:p>
          <a:p>
            <a:pPr fontAlgn="base" latinLnBrk="0"/>
            <a:endParaRPr lang="en-US" altLang="ko-KR" sz="1400" dirty="0"/>
          </a:p>
          <a:p>
            <a:pPr fontAlgn="base" latinLnBrk="0"/>
            <a:r>
              <a:rPr lang="en-US" altLang="ko-KR" sz="1400" dirty="0" err="1"/>
              <a:t>refn</a:t>
            </a:r>
            <a:r>
              <a:rPr lang="en-US" altLang="ko-KR" sz="1400" dirty="0"/>
              <a:t> = 3;</a:t>
            </a:r>
            <a:endParaRPr lang="ko-KR" altLang="en-US" sz="1400" dirty="0"/>
          </a:p>
        </p:txBody>
      </p:sp>
      <p:sp>
        <p:nvSpPr>
          <p:cNvPr id="6" name="TextBox 5"/>
          <p:cNvSpPr txBox="1"/>
          <p:nvPr/>
        </p:nvSpPr>
        <p:spPr>
          <a:xfrm>
            <a:off x="5820523" y="1876724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n</a:t>
            </a:r>
            <a:endParaRPr lang="ko-KR" altLang="en-US" sz="1400" dirty="0"/>
          </a:p>
        </p:txBody>
      </p:sp>
      <p:sp>
        <p:nvSpPr>
          <p:cNvPr id="7" name="직사각형 6"/>
          <p:cNvSpPr/>
          <p:nvPr/>
        </p:nvSpPr>
        <p:spPr>
          <a:xfrm>
            <a:off x="6126366" y="1869651"/>
            <a:ext cx="1040057" cy="3693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2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727345" y="1815755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3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685431" y="2377948"/>
            <a:ext cx="5027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dirty="0" err="1">
                <a:solidFill>
                  <a:schemeClr val="accent2">
                    <a:lumMod val="50000"/>
                  </a:schemeClr>
                </a:solidFill>
              </a:rPr>
              <a:t>refn</a:t>
            </a:r>
            <a:endParaRPr lang="ko-KR" altLang="en-US" sz="14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2" name="자유형 11"/>
          <p:cNvSpPr/>
          <p:nvPr/>
        </p:nvSpPr>
        <p:spPr>
          <a:xfrm>
            <a:off x="5985638" y="2169822"/>
            <a:ext cx="227663" cy="409433"/>
          </a:xfrm>
          <a:custGeom>
            <a:avLst/>
            <a:gdLst>
              <a:gd name="connsiteX0" fmla="*/ 152429 w 227663"/>
              <a:gd name="connsiteY0" fmla="*/ 409433 h 409433"/>
              <a:gd name="connsiteX1" fmla="*/ 220668 w 227663"/>
              <a:gd name="connsiteY1" fmla="*/ 259307 h 409433"/>
              <a:gd name="connsiteX2" fmla="*/ 2304 w 227663"/>
              <a:gd name="connsiteY2" fmla="*/ 163773 h 409433"/>
              <a:gd name="connsiteX3" fmla="*/ 125133 w 227663"/>
              <a:gd name="connsiteY3" fmla="*/ 0 h 4094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7663" h="409433">
                <a:moveTo>
                  <a:pt x="152429" y="409433"/>
                </a:moveTo>
                <a:cubicBezTo>
                  <a:pt x="199059" y="354841"/>
                  <a:pt x="245689" y="300250"/>
                  <a:pt x="220668" y="259307"/>
                </a:cubicBezTo>
                <a:cubicBezTo>
                  <a:pt x="195647" y="218364"/>
                  <a:pt x="18226" y="206991"/>
                  <a:pt x="2304" y="163773"/>
                </a:cubicBezTo>
                <a:cubicBezTo>
                  <a:pt x="-13619" y="120555"/>
                  <a:pt x="55757" y="60277"/>
                  <a:pt x="125133" y="0"/>
                </a:cubicBezTo>
              </a:path>
            </a:pathLst>
          </a:custGeom>
          <a:noFill/>
          <a:ln w="127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13" name="모서리가 둥근 사각형 설명선 12"/>
          <p:cNvSpPr/>
          <p:nvPr/>
        </p:nvSpPr>
        <p:spPr>
          <a:xfrm>
            <a:off x="7369323" y="2374537"/>
            <a:ext cx="1482308" cy="368728"/>
          </a:xfrm>
          <a:prstGeom prst="wedgeRoundRectCallout">
            <a:avLst>
              <a:gd name="adj1" fmla="val -123877"/>
              <a:gd name="adj2" fmla="val 23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err="1">
                <a:solidFill>
                  <a:schemeClr val="tx1"/>
                </a:solidFill>
              </a:rPr>
              <a:t>refn</a:t>
            </a:r>
            <a:r>
              <a:rPr lang="ko-KR" altLang="en-US" sz="1000" dirty="0">
                <a:solidFill>
                  <a:schemeClr val="tx1"/>
                </a:solidFill>
              </a:rPr>
              <a:t>는 </a:t>
            </a:r>
            <a:r>
              <a:rPr lang="en-US" altLang="ko-KR" sz="1000" dirty="0">
                <a:solidFill>
                  <a:schemeClr val="tx1"/>
                </a:solidFill>
              </a:rPr>
              <a:t>n</a:t>
            </a:r>
            <a:r>
              <a:rPr lang="ko-KR" altLang="en-US" sz="1000" dirty="0">
                <a:solidFill>
                  <a:schemeClr val="tx1"/>
                </a:solidFill>
              </a:rPr>
              <a:t>에 대한 별명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2783803" y="3400752"/>
            <a:ext cx="2298186" cy="95410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fontAlgn="base" latinLnBrk="0"/>
            <a:r>
              <a:rPr lang="en-US" altLang="ko-KR" sz="1400" dirty="0"/>
              <a:t>Circle </a:t>
            </a:r>
            <a:r>
              <a:rPr lang="en-US" altLang="ko-KR" sz="1400" dirty="0" err="1"/>
              <a:t>circle</a:t>
            </a:r>
            <a:r>
              <a:rPr lang="en-US" altLang="ko-KR" sz="1400" dirty="0"/>
              <a:t>;</a:t>
            </a:r>
          </a:p>
          <a:p>
            <a:pPr fontAlgn="base" latinLnBrk="0"/>
            <a:r>
              <a:rPr lang="en-US" altLang="ko-KR" sz="1400" dirty="0"/>
              <a:t>Circle &amp;</a:t>
            </a:r>
            <a:r>
              <a:rPr lang="en-US" altLang="ko-KR" sz="1400" dirty="0" err="1"/>
              <a:t>refc</a:t>
            </a:r>
            <a:r>
              <a:rPr lang="en-US" altLang="ko-KR" sz="1400" dirty="0"/>
              <a:t> = circle;</a:t>
            </a:r>
          </a:p>
          <a:p>
            <a:pPr fontAlgn="base" latinLnBrk="0"/>
            <a:endParaRPr lang="en-US" altLang="ko-KR" sz="1400" dirty="0"/>
          </a:p>
          <a:p>
            <a:pPr fontAlgn="base" latinLnBrk="0"/>
            <a:r>
              <a:rPr lang="en-US" altLang="ko-KR" sz="1400" dirty="0" err="1"/>
              <a:t>refc.setRadius</a:t>
            </a:r>
            <a:r>
              <a:rPr lang="en-US" altLang="ko-KR" sz="1400" dirty="0"/>
              <a:t>(30);</a:t>
            </a:r>
            <a:endParaRPr lang="ko-KR" altLang="en-US" sz="1400" dirty="0"/>
          </a:p>
        </p:txBody>
      </p:sp>
      <p:sp>
        <p:nvSpPr>
          <p:cNvPr id="16" name="TextBox 15"/>
          <p:cNvSpPr txBox="1"/>
          <p:nvPr/>
        </p:nvSpPr>
        <p:spPr>
          <a:xfrm>
            <a:off x="5586045" y="3518595"/>
            <a:ext cx="6020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circle</a:t>
            </a:r>
            <a:endParaRPr lang="ko-KR" altLang="en-US" sz="1400" dirty="0"/>
          </a:p>
        </p:txBody>
      </p:sp>
      <p:sp>
        <p:nvSpPr>
          <p:cNvPr id="19" name="직사각형 18"/>
          <p:cNvSpPr/>
          <p:nvPr/>
        </p:nvSpPr>
        <p:spPr>
          <a:xfrm>
            <a:off x="5723221" y="3961130"/>
            <a:ext cx="48346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dirty="0" err="1">
                <a:solidFill>
                  <a:schemeClr val="accent2">
                    <a:lumMod val="50000"/>
                  </a:schemeClr>
                </a:solidFill>
              </a:rPr>
              <a:t>refc</a:t>
            </a:r>
            <a:endParaRPr lang="ko-KR" altLang="en-US" sz="14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20" name="자유형 19"/>
          <p:cNvSpPr/>
          <p:nvPr/>
        </p:nvSpPr>
        <p:spPr>
          <a:xfrm>
            <a:off x="5985638" y="3753004"/>
            <a:ext cx="227663" cy="409433"/>
          </a:xfrm>
          <a:custGeom>
            <a:avLst/>
            <a:gdLst>
              <a:gd name="connsiteX0" fmla="*/ 152429 w 227663"/>
              <a:gd name="connsiteY0" fmla="*/ 409433 h 409433"/>
              <a:gd name="connsiteX1" fmla="*/ 220668 w 227663"/>
              <a:gd name="connsiteY1" fmla="*/ 259307 h 409433"/>
              <a:gd name="connsiteX2" fmla="*/ 2304 w 227663"/>
              <a:gd name="connsiteY2" fmla="*/ 163773 h 409433"/>
              <a:gd name="connsiteX3" fmla="*/ 125133 w 227663"/>
              <a:gd name="connsiteY3" fmla="*/ 0 h 4094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7663" h="409433">
                <a:moveTo>
                  <a:pt x="152429" y="409433"/>
                </a:moveTo>
                <a:cubicBezTo>
                  <a:pt x="199059" y="354841"/>
                  <a:pt x="245689" y="300250"/>
                  <a:pt x="220668" y="259307"/>
                </a:cubicBezTo>
                <a:cubicBezTo>
                  <a:pt x="195647" y="218364"/>
                  <a:pt x="18226" y="206991"/>
                  <a:pt x="2304" y="163773"/>
                </a:cubicBezTo>
                <a:cubicBezTo>
                  <a:pt x="-13619" y="120555"/>
                  <a:pt x="55757" y="60277"/>
                  <a:pt x="125133" y="0"/>
                </a:cubicBezTo>
              </a:path>
            </a:pathLst>
          </a:custGeom>
          <a:noFill/>
          <a:ln w="127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21" name="모서리가 둥근 사각형 설명선 20"/>
          <p:cNvSpPr/>
          <p:nvPr/>
        </p:nvSpPr>
        <p:spPr>
          <a:xfrm>
            <a:off x="7392144" y="4005064"/>
            <a:ext cx="2017541" cy="314744"/>
          </a:xfrm>
          <a:prstGeom prst="wedgeRoundRectCallout">
            <a:avLst>
              <a:gd name="adj1" fmla="val -105516"/>
              <a:gd name="adj2" fmla="val -1320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err="1">
                <a:solidFill>
                  <a:schemeClr val="tx1"/>
                </a:solidFill>
              </a:rPr>
              <a:t>refc</a:t>
            </a:r>
            <a:r>
              <a:rPr lang="ko-KR" altLang="en-US" sz="1000" dirty="0">
                <a:solidFill>
                  <a:schemeClr val="tx1"/>
                </a:solidFill>
              </a:rPr>
              <a:t>는 </a:t>
            </a:r>
            <a:r>
              <a:rPr lang="en-US" altLang="ko-KR" sz="1000" dirty="0">
                <a:solidFill>
                  <a:schemeClr val="tx1"/>
                </a:solidFill>
              </a:rPr>
              <a:t>circle </a:t>
            </a:r>
            <a:r>
              <a:rPr lang="ko-KR" altLang="en-US" sz="1000" dirty="0">
                <a:solidFill>
                  <a:schemeClr val="tx1"/>
                </a:solidFill>
              </a:rPr>
              <a:t>객체에 대한 별명</a:t>
            </a:r>
          </a:p>
        </p:txBody>
      </p:sp>
      <p:grpSp>
        <p:nvGrpSpPr>
          <p:cNvPr id="25" name="그룹 24"/>
          <p:cNvGrpSpPr/>
          <p:nvPr/>
        </p:nvGrpSpPr>
        <p:grpSpPr>
          <a:xfrm>
            <a:off x="6130001" y="3471939"/>
            <a:ext cx="1789819" cy="409499"/>
            <a:chOff x="2817067" y="4351369"/>
            <a:chExt cx="960381" cy="292856"/>
          </a:xfrm>
        </p:grpSpPr>
        <p:sp>
          <p:nvSpPr>
            <p:cNvPr id="27" name="모서리가 둥근 직사각형 26"/>
            <p:cNvSpPr/>
            <p:nvPr/>
          </p:nvSpPr>
          <p:spPr>
            <a:xfrm>
              <a:off x="2817067" y="4351369"/>
              <a:ext cx="960381" cy="292856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400" dirty="0">
                  <a:solidFill>
                    <a:schemeClr val="tx1"/>
                  </a:solidFill>
                </a:rPr>
                <a:t>radius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3302592" y="4404656"/>
              <a:ext cx="358942" cy="176981"/>
            </a:xfrm>
            <a:prstGeom prst="rect">
              <a:avLst/>
            </a:prstGeom>
            <a:solidFill>
              <a:schemeClr val="bg1"/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</a:rPr>
                <a:t>1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7369323" y="3479815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30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29" name="곱셈 기호 28"/>
          <p:cNvSpPr/>
          <p:nvPr/>
        </p:nvSpPr>
        <p:spPr>
          <a:xfrm>
            <a:off x="6493004" y="1967369"/>
            <a:ext cx="306779" cy="271613"/>
          </a:xfrm>
          <a:prstGeom prst="mathMultiply">
            <a:avLst>
              <a:gd name="adj1" fmla="val 477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30" name="곱셈 기호 29"/>
          <p:cNvSpPr/>
          <p:nvPr/>
        </p:nvSpPr>
        <p:spPr>
          <a:xfrm>
            <a:off x="7197365" y="3546450"/>
            <a:ext cx="306779" cy="271613"/>
          </a:xfrm>
          <a:prstGeom prst="mathMultiply">
            <a:avLst>
              <a:gd name="adj1" fmla="val 477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22" name="모서리가 둥근 사각형 설명선 21"/>
          <p:cNvSpPr/>
          <p:nvPr/>
        </p:nvSpPr>
        <p:spPr>
          <a:xfrm>
            <a:off x="3042381" y="4472208"/>
            <a:ext cx="2304256" cy="314744"/>
          </a:xfrm>
          <a:prstGeom prst="wedgeRoundRectCallout">
            <a:avLst>
              <a:gd name="adj1" fmla="val -43383"/>
              <a:gd name="adj2" fmla="val -10894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err="1">
                <a:solidFill>
                  <a:schemeClr val="tx1"/>
                </a:solidFill>
              </a:rPr>
              <a:t>refc</a:t>
            </a:r>
            <a:r>
              <a:rPr lang="en-US" altLang="ko-KR" sz="1000" dirty="0">
                <a:solidFill>
                  <a:schemeClr val="tx1"/>
                </a:solidFill>
              </a:rPr>
              <a:t>-&gt;</a:t>
            </a:r>
            <a:r>
              <a:rPr lang="en-US" altLang="ko-KR" sz="1000" dirty="0" err="1">
                <a:solidFill>
                  <a:schemeClr val="tx1"/>
                </a:solidFill>
              </a:rPr>
              <a:t>setRadius</a:t>
            </a:r>
            <a:r>
              <a:rPr lang="en-US" altLang="ko-KR" sz="1000" dirty="0">
                <a:solidFill>
                  <a:schemeClr val="tx1"/>
                </a:solidFill>
              </a:rPr>
              <a:t>(30);</a:t>
            </a:r>
            <a:r>
              <a:rPr lang="ko-KR" altLang="en-US" sz="1000" dirty="0">
                <a:solidFill>
                  <a:schemeClr val="tx1"/>
                </a:solidFill>
              </a:rPr>
              <a:t>으로 하면 안 됨</a:t>
            </a:r>
          </a:p>
        </p:txBody>
      </p:sp>
    </p:spTree>
    <p:extLst>
      <p:ext uri="{BB962C8B-B14F-4D97-AF65-F5344CB8AC3E}">
        <p14:creationId xmlns:p14="http://schemas.microsoft.com/office/powerpoint/2010/main" val="9862941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 </a:t>
            </a:r>
            <a:r>
              <a:rPr lang="en-US" altLang="ko-KR" dirty="0"/>
              <a:t>5–3 </a:t>
            </a:r>
            <a:r>
              <a:rPr lang="ko-KR" altLang="en-US" dirty="0"/>
              <a:t>기본 타입 변수에 대한 참조</a:t>
            </a: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3431704" y="980728"/>
            <a:ext cx="6336704" cy="440120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#include &lt;</a:t>
            </a:r>
            <a:r>
              <a:rPr lang="en-US" altLang="ko-KR" sz="1400" dirty="0" err="1"/>
              <a:t>iostream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using namespace </a:t>
            </a:r>
            <a:r>
              <a:rPr lang="en-US" altLang="ko-KR" sz="1400" dirty="0" err="1"/>
              <a:t>std</a:t>
            </a:r>
            <a:r>
              <a:rPr lang="en-US" altLang="ko-KR" sz="1400" dirty="0"/>
              <a:t>;</a:t>
            </a:r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dirty="0" err="1"/>
              <a:t>int</a:t>
            </a:r>
            <a:r>
              <a:rPr lang="en-US" altLang="ko-KR" sz="1400" dirty="0"/>
              <a:t> main() {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err="1"/>
              <a:t>cout</a:t>
            </a:r>
            <a:r>
              <a:rPr lang="en-US" altLang="ko-KR" sz="1400" dirty="0"/>
              <a:t> &lt;&lt; "</a:t>
            </a:r>
            <a:r>
              <a:rPr lang="en-US" altLang="ko-KR" sz="1400" dirty="0" err="1"/>
              <a:t>i</a:t>
            </a:r>
            <a:r>
              <a:rPr lang="en-US" altLang="ko-KR" sz="1400" dirty="0"/>
              <a:t>" &lt;&lt; '\t' &lt;&lt; "n" &lt;&lt; '\t' &lt;&lt; "</a:t>
            </a:r>
            <a:r>
              <a:rPr lang="en-US" altLang="ko-KR" sz="1400" dirty="0" err="1"/>
              <a:t>refn</a:t>
            </a:r>
            <a:r>
              <a:rPr lang="en-US" altLang="ko-KR" sz="1400" dirty="0"/>
              <a:t>" &lt;&lt; </a:t>
            </a:r>
            <a:r>
              <a:rPr lang="en-US" altLang="ko-KR" sz="1400" dirty="0" err="1"/>
              <a:t>endl</a:t>
            </a:r>
            <a:r>
              <a:rPr lang="en-US" altLang="ko-KR" sz="1400" dirty="0"/>
              <a:t>;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</a:t>
            </a:r>
            <a:r>
              <a:rPr lang="en-US" altLang="ko-KR" sz="1400" dirty="0" err="1"/>
              <a:t>i</a:t>
            </a:r>
            <a:r>
              <a:rPr lang="en-US" altLang="ko-KR" sz="1400" dirty="0"/>
              <a:t> = 1;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n = 2;</a:t>
            </a:r>
          </a:p>
          <a:p>
            <a:pPr defTabSz="180000"/>
            <a:r>
              <a:rPr lang="en-US" altLang="ko-KR" sz="1400" b="1" dirty="0"/>
              <a:t>	</a:t>
            </a:r>
            <a:r>
              <a:rPr lang="en-US" altLang="ko-KR" sz="1400" b="1" dirty="0" err="1"/>
              <a:t>int</a:t>
            </a:r>
            <a:r>
              <a:rPr lang="en-US" altLang="ko-KR" sz="1400" b="1" dirty="0"/>
              <a:t> &amp;</a:t>
            </a:r>
            <a:r>
              <a:rPr lang="en-US" altLang="ko-KR" sz="1400" b="1" dirty="0" err="1"/>
              <a:t>refn</a:t>
            </a:r>
            <a:r>
              <a:rPr lang="en-US" altLang="ko-KR" sz="1400" b="1" dirty="0"/>
              <a:t> = n; </a:t>
            </a:r>
            <a:r>
              <a:rPr lang="en-US" altLang="ko-KR" sz="1400" dirty="0"/>
              <a:t>// </a:t>
            </a:r>
            <a:r>
              <a:rPr lang="ko-KR" altLang="en-US" sz="1400" dirty="0"/>
              <a:t>참조 변수 </a:t>
            </a:r>
            <a:r>
              <a:rPr lang="en-US" altLang="ko-KR" sz="1400" dirty="0" err="1"/>
              <a:t>refn</a:t>
            </a:r>
            <a:r>
              <a:rPr lang="en-US" altLang="ko-KR" sz="1400" dirty="0"/>
              <a:t> </a:t>
            </a:r>
            <a:r>
              <a:rPr lang="ko-KR" altLang="en-US" sz="1400" dirty="0"/>
              <a:t>선언</a:t>
            </a:r>
            <a:r>
              <a:rPr lang="en-US" altLang="ko-KR" sz="1400" dirty="0"/>
              <a:t>. </a:t>
            </a:r>
            <a:r>
              <a:rPr lang="en-US" altLang="ko-KR" sz="1400" dirty="0" err="1"/>
              <a:t>refn</a:t>
            </a:r>
            <a:r>
              <a:rPr lang="ko-KR" altLang="en-US" sz="1400" dirty="0"/>
              <a:t>은 </a:t>
            </a:r>
            <a:r>
              <a:rPr lang="en-US" altLang="ko-KR" sz="1400" dirty="0"/>
              <a:t>n</a:t>
            </a:r>
            <a:r>
              <a:rPr lang="ko-KR" altLang="en-US" sz="1400" dirty="0"/>
              <a:t>에 대한 별명</a:t>
            </a:r>
          </a:p>
          <a:p>
            <a:pPr defTabSz="180000"/>
            <a:r>
              <a:rPr lang="ko-KR" altLang="en-US" sz="1400" dirty="0"/>
              <a:t>	</a:t>
            </a:r>
            <a:r>
              <a:rPr lang="en-US" altLang="ko-KR" sz="1400" dirty="0"/>
              <a:t>n = 4; 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err="1"/>
              <a:t>refn</a:t>
            </a:r>
            <a:r>
              <a:rPr lang="en-US" altLang="ko-KR" sz="1400" dirty="0"/>
              <a:t>++; // </a:t>
            </a:r>
            <a:r>
              <a:rPr lang="en-US" altLang="ko-KR" sz="1400" dirty="0" err="1"/>
              <a:t>refn</a:t>
            </a:r>
            <a:r>
              <a:rPr lang="en-US" altLang="ko-KR" sz="1400" dirty="0"/>
              <a:t>=5, n=5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err="1"/>
              <a:t>cout</a:t>
            </a:r>
            <a:r>
              <a:rPr lang="en-US" altLang="ko-KR" sz="1400" dirty="0"/>
              <a:t> &lt;&lt; </a:t>
            </a:r>
            <a:r>
              <a:rPr lang="en-US" altLang="ko-KR" sz="1400" dirty="0" err="1"/>
              <a:t>i</a:t>
            </a:r>
            <a:r>
              <a:rPr lang="en-US" altLang="ko-KR" sz="1400" dirty="0"/>
              <a:t> &lt;&lt; '\t' &lt;&lt; n &lt;&lt; '\t' &lt;&lt; </a:t>
            </a:r>
            <a:r>
              <a:rPr lang="en-US" altLang="ko-KR" sz="1400" dirty="0" err="1"/>
              <a:t>refn</a:t>
            </a:r>
            <a:r>
              <a:rPr lang="en-US" altLang="ko-KR" sz="1400" dirty="0"/>
              <a:t> &lt;&lt; </a:t>
            </a:r>
            <a:r>
              <a:rPr lang="en-US" altLang="ko-KR" sz="1400" dirty="0" err="1"/>
              <a:t>endl</a:t>
            </a:r>
            <a:r>
              <a:rPr lang="en-US" altLang="ko-KR" sz="1400" dirty="0"/>
              <a:t>;</a:t>
            </a:r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err="1"/>
              <a:t>refn</a:t>
            </a:r>
            <a:r>
              <a:rPr lang="en-US" altLang="ko-KR" sz="1400" dirty="0"/>
              <a:t> = </a:t>
            </a:r>
            <a:r>
              <a:rPr lang="en-US" altLang="ko-KR" sz="1400" dirty="0" err="1"/>
              <a:t>i</a:t>
            </a:r>
            <a:r>
              <a:rPr lang="en-US" altLang="ko-KR" sz="1400" dirty="0"/>
              <a:t>; // </a:t>
            </a:r>
            <a:r>
              <a:rPr lang="en-US" altLang="ko-KR" sz="1400" dirty="0" err="1"/>
              <a:t>refn</a:t>
            </a:r>
            <a:r>
              <a:rPr lang="en-US" altLang="ko-KR" sz="1400" dirty="0"/>
              <a:t>=1, n=1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err="1"/>
              <a:t>refn</a:t>
            </a:r>
            <a:r>
              <a:rPr lang="en-US" altLang="ko-KR" sz="1400" dirty="0"/>
              <a:t>++; // </a:t>
            </a:r>
            <a:r>
              <a:rPr lang="en-US" altLang="ko-KR" sz="1400" dirty="0" err="1"/>
              <a:t>refn</a:t>
            </a:r>
            <a:r>
              <a:rPr lang="en-US" altLang="ko-KR" sz="1400" dirty="0"/>
              <a:t>=2, n=2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err="1"/>
              <a:t>cout</a:t>
            </a:r>
            <a:r>
              <a:rPr lang="en-US" altLang="ko-KR" sz="1400" dirty="0"/>
              <a:t> &lt;&lt; </a:t>
            </a:r>
            <a:r>
              <a:rPr lang="en-US" altLang="ko-KR" sz="1400" dirty="0" err="1"/>
              <a:t>i</a:t>
            </a:r>
            <a:r>
              <a:rPr lang="en-US" altLang="ko-KR" sz="1400" dirty="0"/>
              <a:t> &lt;&lt; '\t' &lt;&lt; n &lt;&lt; '\t' &lt;&lt; </a:t>
            </a:r>
            <a:r>
              <a:rPr lang="en-US" altLang="ko-KR" sz="1400" dirty="0" err="1"/>
              <a:t>refn</a:t>
            </a:r>
            <a:r>
              <a:rPr lang="en-US" altLang="ko-KR" sz="1400" dirty="0"/>
              <a:t> &lt;&lt; </a:t>
            </a:r>
            <a:r>
              <a:rPr lang="en-US" altLang="ko-KR" sz="1400" dirty="0" err="1"/>
              <a:t>endl</a:t>
            </a:r>
            <a:r>
              <a:rPr lang="en-US" altLang="ko-KR" sz="1400" dirty="0"/>
              <a:t>;</a:t>
            </a:r>
          </a:p>
          <a:p>
            <a:pPr defTabSz="180000"/>
            <a:r>
              <a:rPr lang="en-US" altLang="ko-KR" sz="1400" dirty="0"/>
              <a:t>	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b="1" dirty="0" err="1"/>
              <a:t>int</a:t>
            </a:r>
            <a:r>
              <a:rPr lang="en-US" altLang="ko-KR" sz="1400" b="1" dirty="0"/>
              <a:t> *p = &amp;</a:t>
            </a:r>
            <a:r>
              <a:rPr lang="en-US" altLang="ko-KR" sz="1400" b="1" dirty="0" err="1"/>
              <a:t>refn</a:t>
            </a:r>
            <a:r>
              <a:rPr lang="en-US" altLang="ko-KR" sz="1400" b="1" dirty="0"/>
              <a:t>; </a:t>
            </a:r>
            <a:r>
              <a:rPr lang="en-US" altLang="ko-KR" sz="1400" dirty="0"/>
              <a:t>// p</a:t>
            </a:r>
            <a:r>
              <a:rPr lang="ko-KR" altLang="en-US" sz="1400" dirty="0"/>
              <a:t>는 </a:t>
            </a:r>
            <a:r>
              <a:rPr lang="en-US" altLang="ko-KR" sz="1400" dirty="0"/>
              <a:t>n</a:t>
            </a:r>
            <a:r>
              <a:rPr lang="ko-KR" altLang="en-US" sz="1400" dirty="0"/>
              <a:t>의 주소를 가짐</a:t>
            </a:r>
          </a:p>
          <a:p>
            <a:pPr defTabSz="180000"/>
            <a:r>
              <a:rPr lang="ko-KR" altLang="en-US" sz="1400" dirty="0"/>
              <a:t>	*</a:t>
            </a:r>
            <a:r>
              <a:rPr lang="en-US" altLang="ko-KR" sz="1400" dirty="0"/>
              <a:t>p = 20; // </a:t>
            </a:r>
            <a:r>
              <a:rPr lang="en-US" altLang="ko-KR" sz="1400" dirty="0" err="1"/>
              <a:t>refn</a:t>
            </a:r>
            <a:r>
              <a:rPr lang="en-US" altLang="ko-KR" sz="1400" dirty="0"/>
              <a:t>=20, n=20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err="1"/>
              <a:t>cout</a:t>
            </a:r>
            <a:r>
              <a:rPr lang="en-US" altLang="ko-KR" sz="1400" dirty="0"/>
              <a:t> &lt;&lt; </a:t>
            </a:r>
            <a:r>
              <a:rPr lang="en-US" altLang="ko-KR" sz="1400" dirty="0" err="1"/>
              <a:t>i</a:t>
            </a:r>
            <a:r>
              <a:rPr lang="en-US" altLang="ko-KR" sz="1400" dirty="0"/>
              <a:t> &lt;&lt; '\t' &lt;&lt; n &lt;&lt; '\t' &lt;&lt; </a:t>
            </a:r>
            <a:r>
              <a:rPr lang="en-US" altLang="ko-KR" sz="1400" dirty="0" err="1"/>
              <a:t>refn</a:t>
            </a:r>
            <a:r>
              <a:rPr lang="en-US" altLang="ko-KR" sz="1400" dirty="0"/>
              <a:t> &lt;&lt; </a:t>
            </a:r>
            <a:r>
              <a:rPr lang="en-US" altLang="ko-KR" sz="1400" dirty="0" err="1"/>
              <a:t>endl</a:t>
            </a:r>
            <a:r>
              <a:rPr lang="en-US" altLang="ko-KR" sz="1400" dirty="0"/>
              <a:t>;</a:t>
            </a:r>
          </a:p>
          <a:p>
            <a:pPr defTabSz="180000"/>
            <a:r>
              <a:rPr lang="en-US" altLang="ko-KR" sz="1400" dirty="0"/>
              <a:t>}</a:t>
            </a:r>
            <a:endParaRPr lang="ko-KR" altLang="en-US" sz="1400" dirty="0"/>
          </a:p>
        </p:txBody>
      </p:sp>
      <p:sp>
        <p:nvSpPr>
          <p:cNvPr id="9" name="직사각형 8"/>
          <p:cNvSpPr/>
          <p:nvPr/>
        </p:nvSpPr>
        <p:spPr>
          <a:xfrm>
            <a:off x="3431704" y="5445224"/>
            <a:ext cx="6336704" cy="954107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pt-BR" altLang="ko-KR" sz="1400" dirty="0"/>
              <a:t>i       n       refn</a:t>
            </a:r>
          </a:p>
          <a:p>
            <a:r>
              <a:rPr lang="pt-BR" altLang="ko-KR" sz="1400" dirty="0"/>
              <a:t>1       5       5</a:t>
            </a:r>
          </a:p>
          <a:p>
            <a:r>
              <a:rPr lang="pt-BR" altLang="ko-KR" sz="1400" dirty="0"/>
              <a:t>1       2       2</a:t>
            </a:r>
          </a:p>
          <a:p>
            <a:r>
              <a:rPr lang="pt-BR" altLang="ko-KR" sz="1400" dirty="0"/>
              <a:t>1       20      20</a:t>
            </a:r>
            <a:endParaRPr lang="ko-KR" altLang="en-US" sz="1400" dirty="0"/>
          </a:p>
        </p:txBody>
      </p:sp>
      <p:sp>
        <p:nvSpPr>
          <p:cNvPr id="10" name="모서리가 둥근 사각형 설명선 9"/>
          <p:cNvSpPr/>
          <p:nvPr/>
        </p:nvSpPr>
        <p:spPr>
          <a:xfrm>
            <a:off x="1949708" y="2427572"/>
            <a:ext cx="1392848" cy="230787"/>
          </a:xfrm>
          <a:prstGeom prst="wedgeRoundRectCallout">
            <a:avLst>
              <a:gd name="adj1" fmla="val 66841"/>
              <a:gd name="adj2" fmla="val 47725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참조 </a:t>
            </a:r>
            <a:r>
              <a:rPr lang="ko-KR" altLang="en-US" sz="1000">
                <a:solidFill>
                  <a:schemeClr val="tx1"/>
                </a:solidFill>
              </a:rPr>
              <a:t>변수 </a:t>
            </a:r>
            <a:r>
              <a:rPr lang="en-US" altLang="ko-KR" sz="1000" dirty="0" err="1">
                <a:solidFill>
                  <a:schemeClr val="tx1"/>
                </a:solidFill>
              </a:rPr>
              <a:t>refn</a:t>
            </a:r>
            <a:r>
              <a:rPr lang="en-US" altLang="ko-KR" sz="1000" dirty="0">
                <a:solidFill>
                  <a:schemeClr val="tx1"/>
                </a:solidFill>
              </a:rPr>
              <a:t> </a:t>
            </a:r>
            <a:r>
              <a:rPr lang="ko-KR" altLang="en-US" sz="1000" dirty="0">
                <a:solidFill>
                  <a:schemeClr val="tx1"/>
                </a:solidFill>
              </a:rPr>
              <a:t>선언</a:t>
            </a:r>
          </a:p>
        </p:txBody>
      </p:sp>
      <p:sp>
        <p:nvSpPr>
          <p:cNvPr id="11" name="모서리가 둥근 사각형 설명선 10"/>
          <p:cNvSpPr/>
          <p:nvPr/>
        </p:nvSpPr>
        <p:spPr>
          <a:xfrm>
            <a:off x="2063552" y="4141000"/>
            <a:ext cx="1296144" cy="432048"/>
          </a:xfrm>
          <a:prstGeom prst="wedgeRoundRectCallout">
            <a:avLst>
              <a:gd name="adj1" fmla="val 75969"/>
              <a:gd name="adj2" fmla="val 4039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참조에 대한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포인터 변수</a:t>
            </a:r>
            <a:r>
              <a:rPr lang="en-US" altLang="ko-KR" sz="1000" dirty="0">
                <a:solidFill>
                  <a:schemeClr val="tx1"/>
                </a:solidFill>
              </a:rPr>
              <a:t> </a:t>
            </a:r>
            <a:r>
              <a:rPr lang="ko-KR" altLang="en-US" sz="1000" dirty="0">
                <a:solidFill>
                  <a:schemeClr val="tx1"/>
                </a:solidFill>
              </a:rPr>
              <a:t>선언</a:t>
            </a:r>
          </a:p>
        </p:txBody>
      </p:sp>
    </p:spTree>
    <p:extLst>
      <p:ext uri="{BB962C8B-B14F-4D97-AF65-F5344CB8AC3E}">
        <p14:creationId xmlns:p14="http://schemas.microsoft.com/office/powerpoint/2010/main" val="36064100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93EC113C-C31A-4E4E-89BE-D324B3983D6A}"/>
              </a:ext>
            </a:extLst>
          </p:cNvPr>
          <p:cNvSpPr txBox="1"/>
          <p:nvPr/>
        </p:nvSpPr>
        <p:spPr>
          <a:xfrm>
            <a:off x="3863752" y="406361"/>
            <a:ext cx="3024336" cy="2677656"/>
          </a:xfrm>
          <a:prstGeom prst="rect">
            <a:avLst/>
          </a:prstGeom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defPPr>
              <a:defRPr lang="ko-KR"/>
            </a:defPPr>
            <a:lvl1pPr>
              <a:defRPr sz="1200"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endParaRPr lang="ko-KR" altLang="en-US" dirty="0"/>
          </a:p>
          <a:p>
            <a:r>
              <a:rPr lang="ko-KR" altLang="en-US" dirty="0" err="1"/>
              <a:t>class</a:t>
            </a:r>
            <a:r>
              <a:rPr lang="ko-KR" altLang="en-US" dirty="0"/>
              <a:t> </a:t>
            </a:r>
            <a:r>
              <a:rPr lang="ko-KR" altLang="en-US" dirty="0" err="1"/>
              <a:t>Mul</a:t>
            </a:r>
            <a:r>
              <a:rPr lang="ko-KR" altLang="en-US" dirty="0"/>
              <a:t> {</a:t>
            </a:r>
          </a:p>
          <a:p>
            <a:r>
              <a:rPr lang="ko-KR" altLang="en-US" dirty="0"/>
              <a:t>	</a:t>
            </a:r>
            <a:r>
              <a:rPr lang="ko-KR" altLang="en-US" dirty="0" err="1"/>
              <a:t>int</a:t>
            </a:r>
            <a:r>
              <a:rPr lang="ko-KR" altLang="en-US" dirty="0"/>
              <a:t> </a:t>
            </a:r>
            <a:r>
              <a:rPr lang="ko-KR" altLang="en-US" dirty="0" err="1"/>
              <a:t>a</a:t>
            </a:r>
            <a:r>
              <a:rPr lang="ko-KR" altLang="en-US" dirty="0"/>
              <a:t>, </a:t>
            </a:r>
            <a:r>
              <a:rPr lang="ko-KR" altLang="en-US" dirty="0" err="1"/>
              <a:t>b</a:t>
            </a:r>
            <a:r>
              <a:rPr lang="ko-KR" altLang="en-US" dirty="0"/>
              <a:t>;</a:t>
            </a:r>
          </a:p>
          <a:p>
            <a:r>
              <a:rPr lang="ko-KR" altLang="en-US" dirty="0" err="1"/>
              <a:t>public</a:t>
            </a:r>
            <a:r>
              <a:rPr lang="ko-KR" altLang="en-US" dirty="0"/>
              <a:t>:</a:t>
            </a:r>
          </a:p>
          <a:p>
            <a:r>
              <a:rPr lang="ko-KR" altLang="en-US" dirty="0"/>
              <a:t>	</a:t>
            </a:r>
            <a:r>
              <a:rPr lang="ko-KR" altLang="en-US" dirty="0" err="1"/>
              <a:t>void</a:t>
            </a:r>
            <a:r>
              <a:rPr lang="ko-KR" altLang="en-US" dirty="0"/>
              <a:t> </a:t>
            </a:r>
            <a:r>
              <a:rPr lang="ko-KR" altLang="en-US" dirty="0" err="1"/>
              <a:t>setValue</a:t>
            </a:r>
            <a:r>
              <a:rPr lang="ko-KR" altLang="en-US" dirty="0"/>
              <a:t>(</a:t>
            </a:r>
            <a:r>
              <a:rPr lang="ko-KR" altLang="en-US" dirty="0" err="1"/>
              <a:t>int</a:t>
            </a:r>
            <a:r>
              <a:rPr lang="ko-KR" altLang="en-US" dirty="0"/>
              <a:t> </a:t>
            </a:r>
            <a:r>
              <a:rPr lang="ko-KR" altLang="en-US" dirty="0" err="1"/>
              <a:t>x</a:t>
            </a:r>
            <a:r>
              <a:rPr lang="ko-KR" altLang="en-US" dirty="0"/>
              <a:t>, </a:t>
            </a:r>
            <a:r>
              <a:rPr lang="ko-KR" altLang="en-US" dirty="0" err="1"/>
              <a:t>int</a:t>
            </a:r>
            <a:r>
              <a:rPr lang="ko-KR" altLang="en-US" dirty="0"/>
              <a:t> </a:t>
            </a:r>
            <a:r>
              <a:rPr lang="ko-KR" altLang="en-US" dirty="0" err="1"/>
              <a:t>y</a:t>
            </a:r>
            <a:r>
              <a:rPr lang="ko-KR" altLang="en-US" dirty="0"/>
              <a:t>);</a:t>
            </a:r>
          </a:p>
          <a:p>
            <a:r>
              <a:rPr lang="ko-KR" altLang="en-US" dirty="0"/>
              <a:t>	</a:t>
            </a:r>
            <a:r>
              <a:rPr lang="ko-KR" altLang="en-US" dirty="0" err="1"/>
              <a:t>int</a:t>
            </a:r>
            <a:r>
              <a:rPr lang="ko-KR" altLang="en-US" dirty="0"/>
              <a:t> </a:t>
            </a:r>
            <a:r>
              <a:rPr lang="ko-KR" altLang="en-US" dirty="0" err="1"/>
              <a:t>calculate</a:t>
            </a:r>
            <a:r>
              <a:rPr lang="ko-KR" altLang="en-US" dirty="0"/>
              <a:t>();</a:t>
            </a:r>
          </a:p>
          <a:p>
            <a:r>
              <a:rPr lang="ko-KR" altLang="en-US" dirty="0"/>
              <a:t>};</a:t>
            </a:r>
          </a:p>
          <a:p>
            <a:endParaRPr lang="ko-KR" altLang="en-US" dirty="0"/>
          </a:p>
          <a:p>
            <a:r>
              <a:rPr lang="ko-KR" altLang="en-US" dirty="0" err="1"/>
              <a:t>void</a:t>
            </a:r>
            <a:r>
              <a:rPr lang="ko-KR" altLang="en-US" dirty="0"/>
              <a:t> </a:t>
            </a:r>
            <a:r>
              <a:rPr lang="ko-KR" altLang="en-US" dirty="0" err="1"/>
              <a:t>Mul</a:t>
            </a:r>
            <a:r>
              <a:rPr lang="ko-KR" altLang="en-US" dirty="0"/>
              <a:t>::</a:t>
            </a:r>
            <a:r>
              <a:rPr lang="ko-KR" altLang="en-US" dirty="0" err="1"/>
              <a:t>setValue</a:t>
            </a:r>
            <a:r>
              <a:rPr lang="ko-KR" altLang="en-US" dirty="0"/>
              <a:t>(</a:t>
            </a:r>
            <a:r>
              <a:rPr lang="ko-KR" altLang="en-US" dirty="0" err="1"/>
              <a:t>int</a:t>
            </a:r>
            <a:r>
              <a:rPr lang="ko-KR" altLang="en-US" dirty="0"/>
              <a:t> </a:t>
            </a:r>
            <a:r>
              <a:rPr lang="ko-KR" altLang="en-US" dirty="0" err="1"/>
              <a:t>x</a:t>
            </a:r>
            <a:r>
              <a:rPr lang="ko-KR" altLang="en-US" dirty="0"/>
              <a:t>, </a:t>
            </a:r>
            <a:r>
              <a:rPr lang="ko-KR" altLang="en-US" dirty="0" err="1"/>
              <a:t>int</a:t>
            </a:r>
            <a:r>
              <a:rPr lang="ko-KR" altLang="en-US" dirty="0"/>
              <a:t> </a:t>
            </a:r>
            <a:r>
              <a:rPr lang="ko-KR" altLang="en-US" dirty="0" err="1"/>
              <a:t>y</a:t>
            </a:r>
            <a:r>
              <a:rPr lang="ko-KR" altLang="en-US" dirty="0"/>
              <a:t>) {</a:t>
            </a:r>
          </a:p>
          <a:p>
            <a:r>
              <a:rPr lang="ko-KR" altLang="en-US" dirty="0"/>
              <a:t>	</a:t>
            </a:r>
            <a:r>
              <a:rPr lang="ko-KR" altLang="en-US" dirty="0" err="1"/>
              <a:t>a</a:t>
            </a:r>
            <a:r>
              <a:rPr lang="ko-KR" altLang="en-US" dirty="0"/>
              <a:t> = </a:t>
            </a:r>
            <a:r>
              <a:rPr lang="ko-KR" altLang="en-US" dirty="0" err="1"/>
              <a:t>x</a:t>
            </a:r>
            <a:r>
              <a:rPr lang="ko-KR" altLang="en-US" dirty="0"/>
              <a:t>; </a:t>
            </a:r>
            <a:r>
              <a:rPr lang="ko-KR" altLang="en-US" dirty="0" err="1"/>
              <a:t>b</a:t>
            </a:r>
            <a:r>
              <a:rPr lang="ko-KR" altLang="en-US" dirty="0"/>
              <a:t> = </a:t>
            </a:r>
            <a:r>
              <a:rPr lang="ko-KR" altLang="en-US" dirty="0" err="1"/>
              <a:t>y</a:t>
            </a:r>
            <a:r>
              <a:rPr lang="ko-KR" altLang="en-US" dirty="0"/>
              <a:t>;</a:t>
            </a:r>
          </a:p>
          <a:p>
            <a:r>
              <a:rPr lang="ko-KR" altLang="en-US" dirty="0"/>
              <a:t>}</a:t>
            </a:r>
          </a:p>
          <a:p>
            <a:r>
              <a:rPr lang="ko-KR" altLang="en-US" dirty="0" err="1"/>
              <a:t>int</a:t>
            </a:r>
            <a:r>
              <a:rPr lang="ko-KR" altLang="en-US" dirty="0"/>
              <a:t> </a:t>
            </a:r>
            <a:r>
              <a:rPr lang="ko-KR" altLang="en-US" dirty="0" err="1"/>
              <a:t>Mul</a:t>
            </a:r>
            <a:r>
              <a:rPr lang="ko-KR" altLang="en-US" dirty="0"/>
              <a:t>::</a:t>
            </a:r>
            <a:r>
              <a:rPr lang="ko-KR" altLang="en-US" dirty="0" err="1"/>
              <a:t>calculate</a:t>
            </a:r>
            <a:r>
              <a:rPr lang="ko-KR" altLang="en-US" dirty="0"/>
              <a:t>() {</a:t>
            </a:r>
          </a:p>
          <a:p>
            <a:r>
              <a:rPr lang="ko-KR" altLang="en-US" dirty="0"/>
              <a:t>	</a:t>
            </a:r>
            <a:r>
              <a:rPr lang="ko-KR" altLang="en-US" dirty="0" err="1"/>
              <a:t>return</a:t>
            </a:r>
            <a:r>
              <a:rPr lang="ko-KR" altLang="en-US" dirty="0"/>
              <a:t> </a:t>
            </a:r>
            <a:r>
              <a:rPr lang="ko-KR" altLang="en-US" dirty="0" err="1"/>
              <a:t>a</a:t>
            </a:r>
            <a:r>
              <a:rPr lang="ko-KR" altLang="en-US" dirty="0"/>
              <a:t> * </a:t>
            </a:r>
            <a:r>
              <a:rPr lang="ko-KR" altLang="en-US" dirty="0" err="1"/>
              <a:t>b</a:t>
            </a:r>
            <a:r>
              <a:rPr lang="ko-KR" altLang="en-US" dirty="0"/>
              <a:t>;</a:t>
            </a:r>
          </a:p>
          <a:p>
            <a:r>
              <a:rPr lang="ko-KR" altLang="en-US" dirty="0"/>
              <a:t>}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70D73F5-2CA1-4635-BBFC-FF15E3343B2A}"/>
              </a:ext>
            </a:extLst>
          </p:cNvPr>
          <p:cNvSpPr txBox="1"/>
          <p:nvPr/>
        </p:nvSpPr>
        <p:spPr>
          <a:xfrm>
            <a:off x="3863753" y="3105420"/>
            <a:ext cx="3600400" cy="3600986"/>
          </a:xfrm>
          <a:prstGeom prst="rect">
            <a:avLst/>
          </a:prstGeom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defPPr>
              <a:defRPr lang="ko-KR"/>
            </a:defPPr>
            <a:lvl1pPr>
              <a:defRPr sz="1200"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endParaRPr lang="ko-KR" altLang="en-US" dirty="0"/>
          </a:p>
          <a:p>
            <a:r>
              <a:rPr lang="ko-KR" altLang="en-US" dirty="0" err="1"/>
              <a:t>class</a:t>
            </a:r>
            <a:r>
              <a:rPr lang="ko-KR" altLang="en-US" dirty="0"/>
              <a:t> </a:t>
            </a:r>
            <a:r>
              <a:rPr lang="ko-KR" altLang="en-US" dirty="0" err="1"/>
              <a:t>Div</a:t>
            </a:r>
            <a:r>
              <a:rPr lang="ko-KR" altLang="en-US" dirty="0"/>
              <a:t> {</a:t>
            </a:r>
          </a:p>
          <a:p>
            <a:r>
              <a:rPr lang="ko-KR" altLang="en-US" dirty="0"/>
              <a:t>       </a:t>
            </a:r>
            <a:r>
              <a:rPr lang="ko-KR" altLang="en-US" dirty="0" err="1"/>
              <a:t>int</a:t>
            </a:r>
            <a:r>
              <a:rPr lang="ko-KR" altLang="en-US" dirty="0"/>
              <a:t> </a:t>
            </a:r>
            <a:r>
              <a:rPr lang="ko-KR" altLang="en-US" dirty="0" err="1"/>
              <a:t>a</a:t>
            </a:r>
            <a:r>
              <a:rPr lang="ko-KR" altLang="en-US" dirty="0"/>
              <a:t>, </a:t>
            </a:r>
            <a:r>
              <a:rPr lang="ko-KR" altLang="en-US" dirty="0" err="1"/>
              <a:t>b</a:t>
            </a:r>
            <a:r>
              <a:rPr lang="ko-KR" altLang="en-US" dirty="0"/>
              <a:t>;</a:t>
            </a:r>
          </a:p>
          <a:p>
            <a:r>
              <a:rPr lang="ko-KR" altLang="en-US" dirty="0" err="1"/>
              <a:t>public</a:t>
            </a:r>
            <a:r>
              <a:rPr lang="ko-KR" altLang="en-US" dirty="0"/>
              <a:t>:</a:t>
            </a:r>
          </a:p>
          <a:p>
            <a:r>
              <a:rPr lang="ko-KR" altLang="en-US" dirty="0"/>
              <a:t>       </a:t>
            </a:r>
            <a:r>
              <a:rPr lang="ko-KR" altLang="en-US" dirty="0" err="1"/>
              <a:t>void</a:t>
            </a:r>
            <a:r>
              <a:rPr lang="ko-KR" altLang="en-US" dirty="0"/>
              <a:t> </a:t>
            </a:r>
            <a:r>
              <a:rPr lang="ko-KR" altLang="en-US" dirty="0" err="1"/>
              <a:t>setValue</a:t>
            </a:r>
            <a:r>
              <a:rPr lang="ko-KR" altLang="en-US" dirty="0"/>
              <a:t>(</a:t>
            </a:r>
            <a:r>
              <a:rPr lang="ko-KR" altLang="en-US" dirty="0" err="1"/>
              <a:t>int</a:t>
            </a:r>
            <a:r>
              <a:rPr lang="ko-KR" altLang="en-US" dirty="0"/>
              <a:t> </a:t>
            </a:r>
            <a:r>
              <a:rPr lang="ko-KR" altLang="en-US" dirty="0" err="1"/>
              <a:t>x</a:t>
            </a:r>
            <a:r>
              <a:rPr lang="ko-KR" altLang="en-US" dirty="0"/>
              <a:t>, </a:t>
            </a:r>
            <a:r>
              <a:rPr lang="ko-KR" altLang="en-US" dirty="0" err="1"/>
              <a:t>int</a:t>
            </a:r>
            <a:r>
              <a:rPr lang="ko-KR" altLang="en-US" dirty="0"/>
              <a:t> </a:t>
            </a:r>
            <a:r>
              <a:rPr lang="ko-KR" altLang="en-US" dirty="0" err="1"/>
              <a:t>y</a:t>
            </a:r>
            <a:r>
              <a:rPr lang="ko-KR" altLang="en-US" dirty="0"/>
              <a:t>);</a:t>
            </a:r>
          </a:p>
          <a:p>
            <a:r>
              <a:rPr lang="ko-KR" altLang="en-US" dirty="0"/>
              <a:t>       </a:t>
            </a:r>
            <a:r>
              <a:rPr lang="ko-KR" altLang="en-US" dirty="0" err="1"/>
              <a:t>int</a:t>
            </a:r>
            <a:r>
              <a:rPr lang="ko-KR" altLang="en-US" dirty="0"/>
              <a:t> </a:t>
            </a:r>
            <a:r>
              <a:rPr lang="ko-KR" altLang="en-US" dirty="0" err="1"/>
              <a:t>calculate</a:t>
            </a:r>
            <a:r>
              <a:rPr lang="ko-KR" altLang="en-US" dirty="0"/>
              <a:t>();</a:t>
            </a:r>
          </a:p>
          <a:p>
            <a:r>
              <a:rPr lang="ko-KR" altLang="en-US" dirty="0"/>
              <a:t>};</a:t>
            </a:r>
          </a:p>
          <a:p>
            <a:endParaRPr lang="ko-KR" altLang="en-US" dirty="0"/>
          </a:p>
          <a:p>
            <a:r>
              <a:rPr lang="ko-KR" altLang="en-US" dirty="0" err="1"/>
              <a:t>void</a:t>
            </a:r>
            <a:r>
              <a:rPr lang="ko-KR" altLang="en-US" dirty="0"/>
              <a:t> </a:t>
            </a:r>
            <a:r>
              <a:rPr lang="ko-KR" altLang="en-US" dirty="0" err="1"/>
              <a:t>Div</a:t>
            </a:r>
            <a:r>
              <a:rPr lang="ko-KR" altLang="en-US" dirty="0"/>
              <a:t>::</a:t>
            </a:r>
            <a:r>
              <a:rPr lang="ko-KR" altLang="en-US" dirty="0" err="1"/>
              <a:t>setValue</a:t>
            </a:r>
            <a:r>
              <a:rPr lang="ko-KR" altLang="en-US" dirty="0"/>
              <a:t>(</a:t>
            </a:r>
            <a:r>
              <a:rPr lang="ko-KR" altLang="en-US" dirty="0" err="1"/>
              <a:t>int</a:t>
            </a:r>
            <a:r>
              <a:rPr lang="ko-KR" altLang="en-US" dirty="0"/>
              <a:t> </a:t>
            </a:r>
            <a:r>
              <a:rPr lang="ko-KR" altLang="en-US" dirty="0" err="1"/>
              <a:t>x</a:t>
            </a:r>
            <a:r>
              <a:rPr lang="ko-KR" altLang="en-US" dirty="0"/>
              <a:t>, </a:t>
            </a:r>
            <a:r>
              <a:rPr lang="ko-KR" altLang="en-US" dirty="0" err="1"/>
              <a:t>int</a:t>
            </a:r>
            <a:r>
              <a:rPr lang="ko-KR" altLang="en-US" dirty="0"/>
              <a:t> </a:t>
            </a:r>
            <a:r>
              <a:rPr lang="ko-KR" altLang="en-US" dirty="0" err="1"/>
              <a:t>y</a:t>
            </a:r>
            <a:r>
              <a:rPr lang="ko-KR" altLang="en-US" dirty="0"/>
              <a:t>) {</a:t>
            </a:r>
          </a:p>
          <a:p>
            <a:r>
              <a:rPr lang="ko-KR" altLang="en-US" dirty="0"/>
              <a:t>        </a:t>
            </a:r>
            <a:r>
              <a:rPr lang="ko-KR" altLang="en-US" dirty="0" err="1"/>
              <a:t>a</a:t>
            </a:r>
            <a:r>
              <a:rPr lang="ko-KR" altLang="en-US" dirty="0"/>
              <a:t> = </a:t>
            </a:r>
            <a:r>
              <a:rPr lang="ko-KR" altLang="en-US" dirty="0" err="1"/>
              <a:t>x</a:t>
            </a:r>
            <a:r>
              <a:rPr lang="ko-KR" altLang="en-US" dirty="0"/>
              <a:t>; </a:t>
            </a:r>
            <a:r>
              <a:rPr lang="ko-KR" altLang="en-US" dirty="0" err="1"/>
              <a:t>b</a:t>
            </a:r>
            <a:r>
              <a:rPr lang="ko-KR" altLang="en-US" dirty="0"/>
              <a:t> = </a:t>
            </a:r>
            <a:r>
              <a:rPr lang="ko-KR" altLang="en-US" dirty="0" err="1"/>
              <a:t>y</a:t>
            </a:r>
            <a:r>
              <a:rPr lang="ko-KR" altLang="en-US" dirty="0"/>
              <a:t>;</a:t>
            </a:r>
          </a:p>
          <a:p>
            <a:r>
              <a:rPr lang="ko-KR" altLang="en-US" dirty="0"/>
              <a:t>}</a:t>
            </a:r>
          </a:p>
          <a:p>
            <a:r>
              <a:rPr lang="ko-KR" altLang="en-US" dirty="0" err="1"/>
              <a:t>int</a:t>
            </a:r>
            <a:r>
              <a:rPr lang="ko-KR" altLang="en-US" dirty="0"/>
              <a:t> </a:t>
            </a:r>
            <a:r>
              <a:rPr lang="ko-KR" altLang="en-US" dirty="0" err="1"/>
              <a:t>Div</a:t>
            </a:r>
            <a:r>
              <a:rPr lang="ko-KR" altLang="en-US" dirty="0"/>
              <a:t>::</a:t>
            </a:r>
            <a:r>
              <a:rPr lang="ko-KR" altLang="en-US" dirty="0" err="1"/>
              <a:t>calculate</a:t>
            </a:r>
            <a:r>
              <a:rPr lang="ko-KR" altLang="en-US" dirty="0"/>
              <a:t>() {</a:t>
            </a:r>
          </a:p>
          <a:p>
            <a:r>
              <a:rPr lang="ko-KR" altLang="en-US" dirty="0"/>
              <a:t>       </a:t>
            </a:r>
            <a:r>
              <a:rPr lang="ko-KR" altLang="en-US" dirty="0" err="1"/>
              <a:t>if</a:t>
            </a:r>
            <a:r>
              <a:rPr lang="ko-KR" altLang="en-US" dirty="0"/>
              <a:t> (</a:t>
            </a:r>
            <a:r>
              <a:rPr lang="ko-KR" altLang="en-US" dirty="0" err="1"/>
              <a:t>b</a:t>
            </a:r>
            <a:r>
              <a:rPr lang="ko-KR" altLang="en-US" dirty="0"/>
              <a:t> == 0) {</a:t>
            </a:r>
          </a:p>
          <a:p>
            <a:r>
              <a:rPr lang="ko-KR" altLang="en-US" dirty="0"/>
              <a:t>          </a:t>
            </a:r>
            <a:r>
              <a:rPr lang="ko-KR" altLang="en-US" dirty="0" err="1"/>
              <a:t>cout</a:t>
            </a:r>
            <a:r>
              <a:rPr lang="ko-KR" altLang="en-US" dirty="0"/>
              <a:t> &lt;&lt; "0으로 나눌 수 없다" &lt;&lt; </a:t>
            </a:r>
            <a:r>
              <a:rPr lang="ko-KR" altLang="en-US" dirty="0" err="1"/>
              <a:t>endl</a:t>
            </a:r>
            <a:r>
              <a:rPr lang="ko-KR" altLang="en-US" dirty="0"/>
              <a:t>;</a:t>
            </a:r>
          </a:p>
          <a:p>
            <a:r>
              <a:rPr lang="ko-KR" altLang="en-US" dirty="0"/>
              <a:t>          </a:t>
            </a:r>
            <a:r>
              <a:rPr lang="ko-KR" altLang="en-US" dirty="0" err="1"/>
              <a:t>return</a:t>
            </a:r>
            <a:r>
              <a:rPr lang="ko-KR" altLang="en-US" dirty="0"/>
              <a:t> -1;</a:t>
            </a:r>
          </a:p>
          <a:p>
            <a:r>
              <a:rPr lang="ko-KR" altLang="en-US" dirty="0"/>
              <a:t>       }</a:t>
            </a:r>
          </a:p>
          <a:p>
            <a:r>
              <a:rPr lang="ko-KR" altLang="en-US" dirty="0"/>
              <a:t>      </a:t>
            </a:r>
            <a:r>
              <a:rPr lang="ko-KR" altLang="en-US" dirty="0" err="1"/>
              <a:t>return</a:t>
            </a:r>
            <a:r>
              <a:rPr lang="ko-KR" altLang="en-US" dirty="0"/>
              <a:t> </a:t>
            </a:r>
            <a:r>
              <a:rPr lang="ko-KR" altLang="en-US" dirty="0" err="1"/>
              <a:t>a</a:t>
            </a:r>
            <a:r>
              <a:rPr lang="ko-KR" altLang="en-US" dirty="0"/>
              <a:t> / </a:t>
            </a:r>
            <a:r>
              <a:rPr lang="ko-KR" altLang="en-US" dirty="0" err="1"/>
              <a:t>b</a:t>
            </a:r>
            <a:r>
              <a:rPr lang="ko-KR" altLang="en-US" dirty="0"/>
              <a:t>;</a:t>
            </a:r>
          </a:p>
          <a:p>
            <a:r>
              <a:rPr lang="ko-KR" altLang="en-US" dirty="0"/>
              <a:t>}</a:t>
            </a:r>
          </a:p>
          <a:p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7710462-5919-4B0B-AA05-A4D2907E90E8}"/>
              </a:ext>
            </a:extLst>
          </p:cNvPr>
          <p:cNvSpPr txBox="1"/>
          <p:nvPr/>
        </p:nvSpPr>
        <p:spPr>
          <a:xfrm>
            <a:off x="6744072" y="1556792"/>
            <a:ext cx="5159927" cy="3785652"/>
          </a:xfrm>
          <a:prstGeom prst="rect">
            <a:avLst/>
          </a:prstGeom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defPPr>
              <a:defRPr lang="ko-KR"/>
            </a:defPPr>
            <a:lvl1pPr>
              <a:defRPr sz="1200"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ko-KR" altLang="en-US" dirty="0" err="1"/>
              <a:t>int</a:t>
            </a:r>
            <a:r>
              <a:rPr lang="ko-KR" altLang="en-US" dirty="0"/>
              <a:t> </a:t>
            </a:r>
            <a:r>
              <a:rPr lang="ko-KR" altLang="en-US" dirty="0" err="1"/>
              <a:t>main</a:t>
            </a:r>
            <a:r>
              <a:rPr lang="ko-KR" altLang="en-US" dirty="0"/>
              <a:t>() {</a:t>
            </a:r>
          </a:p>
          <a:p>
            <a:r>
              <a:rPr lang="ko-KR" altLang="en-US" dirty="0" err="1"/>
              <a:t>Add</a:t>
            </a:r>
            <a:r>
              <a:rPr lang="ko-KR" altLang="en-US" dirty="0"/>
              <a:t> </a:t>
            </a:r>
            <a:r>
              <a:rPr lang="ko-KR" altLang="en-US" dirty="0" err="1"/>
              <a:t>a</a:t>
            </a:r>
            <a:r>
              <a:rPr lang="ko-KR" altLang="en-US" dirty="0"/>
              <a:t>;</a:t>
            </a:r>
          </a:p>
          <a:p>
            <a:r>
              <a:rPr lang="ko-KR" altLang="en-US" dirty="0" err="1"/>
              <a:t>Sub</a:t>
            </a:r>
            <a:r>
              <a:rPr lang="ko-KR" altLang="en-US" dirty="0"/>
              <a:t> </a:t>
            </a:r>
            <a:r>
              <a:rPr lang="ko-KR" altLang="en-US" dirty="0" err="1"/>
              <a:t>s</a:t>
            </a:r>
            <a:r>
              <a:rPr lang="ko-KR" altLang="en-US" dirty="0"/>
              <a:t>;</a:t>
            </a:r>
          </a:p>
          <a:p>
            <a:r>
              <a:rPr lang="ko-KR" altLang="en-US" dirty="0" err="1"/>
              <a:t>Mul</a:t>
            </a:r>
            <a:r>
              <a:rPr lang="ko-KR" altLang="en-US" dirty="0"/>
              <a:t> </a:t>
            </a:r>
            <a:r>
              <a:rPr lang="ko-KR" altLang="en-US" dirty="0" err="1"/>
              <a:t>m</a:t>
            </a:r>
            <a:r>
              <a:rPr lang="ko-KR" altLang="en-US" dirty="0"/>
              <a:t>;</a:t>
            </a:r>
          </a:p>
          <a:p>
            <a:r>
              <a:rPr lang="ko-KR" altLang="en-US" dirty="0" err="1"/>
              <a:t>Div</a:t>
            </a:r>
            <a:r>
              <a:rPr lang="ko-KR" altLang="en-US" dirty="0"/>
              <a:t> </a:t>
            </a:r>
            <a:r>
              <a:rPr lang="ko-KR" altLang="en-US" dirty="0" err="1"/>
              <a:t>d</a:t>
            </a:r>
            <a:r>
              <a:rPr lang="ko-KR" altLang="en-US" dirty="0"/>
              <a:t>;</a:t>
            </a:r>
          </a:p>
          <a:p>
            <a:endParaRPr lang="ko-KR" altLang="en-US" dirty="0"/>
          </a:p>
          <a:p>
            <a:r>
              <a:rPr lang="ko-KR" altLang="en-US" dirty="0"/>
              <a:t>       </a:t>
            </a:r>
            <a:r>
              <a:rPr lang="ko-KR" altLang="en-US" dirty="0" err="1"/>
              <a:t>while</a:t>
            </a:r>
            <a:r>
              <a:rPr lang="ko-KR" altLang="en-US" dirty="0"/>
              <a:t> (</a:t>
            </a:r>
            <a:r>
              <a:rPr lang="ko-KR" altLang="en-US" dirty="0" err="1"/>
              <a:t>true</a:t>
            </a:r>
            <a:r>
              <a:rPr lang="ko-KR" altLang="en-US" dirty="0"/>
              <a:t>) {</a:t>
            </a:r>
          </a:p>
          <a:p>
            <a:r>
              <a:rPr lang="ko-KR" altLang="en-US" dirty="0"/>
              <a:t>	</a:t>
            </a:r>
            <a:r>
              <a:rPr lang="ko-KR" altLang="en-US" dirty="0" err="1"/>
              <a:t>cout</a:t>
            </a:r>
            <a:r>
              <a:rPr lang="ko-KR" altLang="en-US" dirty="0"/>
              <a:t> &lt;&lt; "두 정수와 연산자를 입력하세요&gt;&gt;";</a:t>
            </a:r>
          </a:p>
          <a:p>
            <a:r>
              <a:rPr lang="ko-KR" altLang="en-US" dirty="0"/>
              <a:t>	</a:t>
            </a:r>
            <a:r>
              <a:rPr lang="ko-KR" altLang="en-US" dirty="0" err="1"/>
              <a:t>int</a:t>
            </a:r>
            <a:r>
              <a:rPr lang="ko-KR" altLang="en-US" dirty="0"/>
              <a:t> </a:t>
            </a:r>
            <a:r>
              <a:rPr lang="ko-KR" altLang="en-US" dirty="0" err="1"/>
              <a:t>x</a:t>
            </a:r>
            <a:r>
              <a:rPr lang="ko-KR" altLang="en-US" dirty="0"/>
              <a:t>, </a:t>
            </a:r>
            <a:r>
              <a:rPr lang="ko-KR" altLang="en-US" dirty="0" err="1"/>
              <a:t>y</a:t>
            </a:r>
            <a:r>
              <a:rPr lang="ko-KR" altLang="en-US" dirty="0"/>
              <a:t>;</a:t>
            </a:r>
          </a:p>
          <a:p>
            <a:r>
              <a:rPr lang="ko-KR" altLang="en-US" dirty="0"/>
              <a:t>	</a:t>
            </a:r>
            <a:r>
              <a:rPr lang="ko-KR" altLang="en-US" dirty="0" err="1"/>
              <a:t>char</a:t>
            </a:r>
            <a:r>
              <a:rPr lang="ko-KR" altLang="en-US" dirty="0"/>
              <a:t> c;</a:t>
            </a:r>
          </a:p>
          <a:p>
            <a:r>
              <a:rPr lang="ko-KR" altLang="en-US" dirty="0"/>
              <a:t>	</a:t>
            </a:r>
            <a:r>
              <a:rPr lang="ko-KR" altLang="en-US" dirty="0" err="1"/>
              <a:t>cin</a:t>
            </a:r>
            <a:r>
              <a:rPr lang="ko-KR" altLang="en-US" dirty="0"/>
              <a:t> &gt;&gt; </a:t>
            </a:r>
            <a:r>
              <a:rPr lang="ko-KR" altLang="en-US" dirty="0" err="1"/>
              <a:t>x</a:t>
            </a:r>
            <a:r>
              <a:rPr lang="ko-KR" altLang="en-US" dirty="0"/>
              <a:t> &gt;&gt; </a:t>
            </a:r>
            <a:r>
              <a:rPr lang="ko-KR" altLang="en-US" dirty="0" err="1"/>
              <a:t>y</a:t>
            </a:r>
            <a:r>
              <a:rPr lang="ko-KR" altLang="en-US" dirty="0"/>
              <a:t> &gt;&gt; c;</a:t>
            </a:r>
          </a:p>
          <a:p>
            <a:r>
              <a:rPr lang="ko-KR" altLang="en-US" dirty="0"/>
              <a:t>	</a:t>
            </a:r>
            <a:r>
              <a:rPr lang="ko-KR" altLang="en-US" dirty="0" err="1"/>
              <a:t>switch</a:t>
            </a:r>
            <a:r>
              <a:rPr lang="ko-KR" altLang="en-US" dirty="0"/>
              <a:t> (c) {</a:t>
            </a:r>
          </a:p>
          <a:p>
            <a:r>
              <a:rPr lang="ko-KR" altLang="en-US" dirty="0"/>
              <a:t>	</a:t>
            </a:r>
            <a:r>
              <a:rPr lang="ko-KR" altLang="en-US" dirty="0" err="1"/>
              <a:t>case</a:t>
            </a:r>
            <a:r>
              <a:rPr lang="ko-KR" altLang="en-US" dirty="0"/>
              <a:t> '+': 	</a:t>
            </a:r>
            <a:r>
              <a:rPr lang="ko-KR" altLang="en-US" dirty="0" err="1"/>
              <a:t>a.setValue</a:t>
            </a:r>
            <a:r>
              <a:rPr lang="ko-KR" altLang="en-US" dirty="0"/>
              <a:t>(</a:t>
            </a:r>
            <a:r>
              <a:rPr lang="ko-KR" altLang="en-US" dirty="0" err="1"/>
              <a:t>x</a:t>
            </a:r>
            <a:r>
              <a:rPr lang="ko-KR" altLang="en-US" dirty="0"/>
              <a:t>, </a:t>
            </a:r>
            <a:r>
              <a:rPr lang="ko-KR" altLang="en-US" dirty="0" err="1"/>
              <a:t>y</a:t>
            </a:r>
            <a:r>
              <a:rPr lang="ko-KR" altLang="en-US" dirty="0"/>
              <a:t>); </a:t>
            </a:r>
            <a:r>
              <a:rPr lang="ko-KR" altLang="en-US" dirty="0" err="1"/>
              <a:t>cout</a:t>
            </a:r>
            <a:r>
              <a:rPr lang="ko-KR" altLang="en-US" dirty="0"/>
              <a:t> &lt;&lt; </a:t>
            </a:r>
            <a:r>
              <a:rPr lang="ko-KR" altLang="en-US" dirty="0" err="1"/>
              <a:t>a.calculate</a:t>
            </a:r>
            <a:r>
              <a:rPr lang="ko-KR" altLang="en-US" dirty="0"/>
              <a:t>(); </a:t>
            </a:r>
            <a:r>
              <a:rPr lang="ko-KR" altLang="en-US" dirty="0" err="1"/>
              <a:t>break</a:t>
            </a:r>
            <a:r>
              <a:rPr lang="ko-KR" altLang="en-US" dirty="0"/>
              <a:t>;</a:t>
            </a:r>
          </a:p>
          <a:p>
            <a:r>
              <a:rPr lang="ko-KR" altLang="en-US" dirty="0"/>
              <a:t>	</a:t>
            </a:r>
            <a:r>
              <a:rPr lang="ko-KR" altLang="en-US" dirty="0" err="1"/>
              <a:t>case</a:t>
            </a:r>
            <a:r>
              <a:rPr lang="ko-KR" altLang="en-US" dirty="0"/>
              <a:t> '-': 	</a:t>
            </a:r>
            <a:r>
              <a:rPr lang="ko-KR" altLang="en-US" dirty="0" err="1"/>
              <a:t>s.setValue</a:t>
            </a:r>
            <a:r>
              <a:rPr lang="ko-KR" altLang="en-US" dirty="0"/>
              <a:t>(</a:t>
            </a:r>
            <a:r>
              <a:rPr lang="ko-KR" altLang="en-US" dirty="0" err="1"/>
              <a:t>x</a:t>
            </a:r>
            <a:r>
              <a:rPr lang="ko-KR" altLang="en-US" dirty="0"/>
              <a:t>, </a:t>
            </a:r>
            <a:r>
              <a:rPr lang="ko-KR" altLang="en-US" dirty="0" err="1"/>
              <a:t>y</a:t>
            </a:r>
            <a:r>
              <a:rPr lang="ko-KR" altLang="en-US" dirty="0"/>
              <a:t>); </a:t>
            </a:r>
            <a:r>
              <a:rPr lang="ko-KR" altLang="en-US" dirty="0" err="1"/>
              <a:t>cout</a:t>
            </a:r>
            <a:r>
              <a:rPr lang="ko-KR" altLang="en-US" dirty="0"/>
              <a:t> &lt;&lt; </a:t>
            </a:r>
            <a:r>
              <a:rPr lang="ko-KR" altLang="en-US" dirty="0" err="1"/>
              <a:t>s.calculate</a:t>
            </a:r>
            <a:r>
              <a:rPr lang="ko-KR" altLang="en-US" dirty="0"/>
              <a:t>(); </a:t>
            </a:r>
            <a:r>
              <a:rPr lang="ko-KR" altLang="en-US" dirty="0" err="1"/>
              <a:t>break</a:t>
            </a:r>
            <a:r>
              <a:rPr lang="ko-KR" altLang="en-US" dirty="0"/>
              <a:t>;</a:t>
            </a:r>
          </a:p>
          <a:p>
            <a:r>
              <a:rPr lang="ko-KR" altLang="en-US" dirty="0"/>
              <a:t>	</a:t>
            </a:r>
            <a:r>
              <a:rPr lang="ko-KR" altLang="en-US" dirty="0" err="1"/>
              <a:t>case</a:t>
            </a:r>
            <a:r>
              <a:rPr lang="ko-KR" altLang="en-US" dirty="0"/>
              <a:t> '*': 	</a:t>
            </a:r>
            <a:r>
              <a:rPr lang="ko-KR" altLang="en-US" dirty="0" err="1"/>
              <a:t>m.setValue</a:t>
            </a:r>
            <a:r>
              <a:rPr lang="ko-KR" altLang="en-US" dirty="0"/>
              <a:t>(</a:t>
            </a:r>
            <a:r>
              <a:rPr lang="ko-KR" altLang="en-US" dirty="0" err="1"/>
              <a:t>x</a:t>
            </a:r>
            <a:r>
              <a:rPr lang="ko-KR" altLang="en-US" dirty="0"/>
              <a:t>, </a:t>
            </a:r>
            <a:r>
              <a:rPr lang="ko-KR" altLang="en-US" dirty="0" err="1"/>
              <a:t>y</a:t>
            </a:r>
            <a:r>
              <a:rPr lang="ko-KR" altLang="en-US" dirty="0"/>
              <a:t>); </a:t>
            </a:r>
            <a:r>
              <a:rPr lang="ko-KR" altLang="en-US" dirty="0" err="1"/>
              <a:t>cout</a:t>
            </a:r>
            <a:r>
              <a:rPr lang="ko-KR" altLang="en-US" dirty="0"/>
              <a:t> &lt;&lt; </a:t>
            </a:r>
            <a:r>
              <a:rPr lang="ko-KR" altLang="en-US" dirty="0" err="1"/>
              <a:t>m.calculate</a:t>
            </a:r>
            <a:r>
              <a:rPr lang="ko-KR" altLang="en-US" dirty="0"/>
              <a:t>(); </a:t>
            </a:r>
            <a:r>
              <a:rPr lang="ko-KR" altLang="en-US" dirty="0" err="1"/>
              <a:t>break</a:t>
            </a:r>
            <a:r>
              <a:rPr lang="ko-KR" altLang="en-US" dirty="0"/>
              <a:t>;</a:t>
            </a:r>
          </a:p>
          <a:p>
            <a:r>
              <a:rPr lang="ko-KR" altLang="en-US" dirty="0"/>
              <a:t>	</a:t>
            </a:r>
            <a:r>
              <a:rPr lang="ko-KR" altLang="en-US" dirty="0" err="1"/>
              <a:t>case</a:t>
            </a:r>
            <a:r>
              <a:rPr lang="ko-KR" altLang="en-US" dirty="0"/>
              <a:t> '/': 	</a:t>
            </a:r>
            <a:r>
              <a:rPr lang="ko-KR" altLang="en-US" dirty="0" err="1"/>
              <a:t>d.setValue</a:t>
            </a:r>
            <a:r>
              <a:rPr lang="ko-KR" altLang="en-US" dirty="0"/>
              <a:t>(</a:t>
            </a:r>
            <a:r>
              <a:rPr lang="ko-KR" altLang="en-US" dirty="0" err="1"/>
              <a:t>x</a:t>
            </a:r>
            <a:r>
              <a:rPr lang="ko-KR" altLang="en-US" dirty="0"/>
              <a:t>, </a:t>
            </a:r>
            <a:r>
              <a:rPr lang="ko-KR" altLang="en-US" dirty="0" err="1"/>
              <a:t>y</a:t>
            </a:r>
            <a:r>
              <a:rPr lang="ko-KR" altLang="en-US" dirty="0"/>
              <a:t>); </a:t>
            </a:r>
            <a:r>
              <a:rPr lang="ko-KR" altLang="en-US" dirty="0" err="1"/>
              <a:t>cout</a:t>
            </a:r>
            <a:r>
              <a:rPr lang="ko-KR" altLang="en-US" dirty="0"/>
              <a:t> &lt;&lt; </a:t>
            </a:r>
            <a:r>
              <a:rPr lang="ko-KR" altLang="en-US" dirty="0" err="1"/>
              <a:t>d.calculate</a:t>
            </a:r>
            <a:r>
              <a:rPr lang="ko-KR" altLang="en-US" dirty="0"/>
              <a:t>(); </a:t>
            </a:r>
            <a:r>
              <a:rPr lang="ko-KR" altLang="en-US" dirty="0" err="1"/>
              <a:t>break</a:t>
            </a:r>
            <a:r>
              <a:rPr lang="ko-KR" altLang="en-US" dirty="0"/>
              <a:t>;</a:t>
            </a:r>
          </a:p>
          <a:p>
            <a:r>
              <a:rPr lang="ko-KR" altLang="en-US" dirty="0"/>
              <a:t>	}</a:t>
            </a:r>
          </a:p>
          <a:p>
            <a:r>
              <a:rPr lang="ko-KR" altLang="en-US" dirty="0"/>
              <a:t>	</a:t>
            </a:r>
            <a:r>
              <a:rPr lang="ko-KR" altLang="en-US" dirty="0" err="1"/>
              <a:t>cout</a:t>
            </a:r>
            <a:r>
              <a:rPr lang="ko-KR" altLang="en-US" dirty="0"/>
              <a:t> &lt;&lt; </a:t>
            </a:r>
            <a:r>
              <a:rPr lang="ko-KR" altLang="en-US" dirty="0" err="1"/>
              <a:t>endl</a:t>
            </a:r>
            <a:r>
              <a:rPr lang="ko-KR" altLang="en-US" dirty="0"/>
              <a:t>;</a:t>
            </a:r>
          </a:p>
          <a:p>
            <a:r>
              <a:rPr lang="ko-KR" altLang="en-US" dirty="0"/>
              <a:t>       }</a:t>
            </a:r>
          </a:p>
          <a:p>
            <a:r>
              <a:rPr lang="ko-KR" altLang="en-US" dirty="0"/>
              <a:t>}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E801D8B-0413-4D21-8188-4D905CF3DB42}"/>
              </a:ext>
            </a:extLst>
          </p:cNvPr>
          <p:cNvSpPr txBox="1"/>
          <p:nvPr/>
        </p:nvSpPr>
        <p:spPr>
          <a:xfrm>
            <a:off x="479376" y="402630"/>
            <a:ext cx="3119496" cy="3046988"/>
          </a:xfrm>
          <a:prstGeom prst="rect">
            <a:avLst/>
          </a:prstGeom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R" altLang="en-US" sz="1200" dirty="0"/>
              <a:t>#include &lt;</a:t>
            </a:r>
            <a:r>
              <a:rPr lang="ko-KR" altLang="en-US" sz="1200" dirty="0" err="1"/>
              <a:t>iostream</a:t>
            </a:r>
            <a:r>
              <a:rPr lang="ko-KR" altLang="en-US" sz="1200" dirty="0"/>
              <a:t>&gt;</a:t>
            </a:r>
          </a:p>
          <a:p>
            <a:r>
              <a:rPr lang="ko-KR" altLang="en-US" sz="1200" dirty="0" err="1"/>
              <a:t>using</a:t>
            </a:r>
            <a:r>
              <a:rPr lang="ko-KR" altLang="en-US" sz="1200" dirty="0"/>
              <a:t> </a:t>
            </a:r>
            <a:r>
              <a:rPr lang="ko-KR" altLang="en-US" sz="1200" dirty="0" err="1"/>
              <a:t>namespace</a:t>
            </a:r>
            <a:r>
              <a:rPr lang="ko-KR" altLang="en-US" sz="1200" dirty="0"/>
              <a:t> </a:t>
            </a:r>
            <a:r>
              <a:rPr lang="ko-KR" altLang="en-US" sz="1200" dirty="0" err="1"/>
              <a:t>std</a:t>
            </a:r>
            <a:r>
              <a:rPr lang="ko-KR" altLang="en-US" sz="1200" dirty="0"/>
              <a:t>;</a:t>
            </a:r>
          </a:p>
          <a:p>
            <a:endParaRPr lang="ko-KR" altLang="en-US" sz="1200" dirty="0"/>
          </a:p>
          <a:p>
            <a:r>
              <a:rPr lang="ko-KR" altLang="en-US" sz="1200" dirty="0" err="1"/>
              <a:t>class</a:t>
            </a:r>
            <a:r>
              <a:rPr lang="ko-KR" altLang="en-US" sz="1200" dirty="0"/>
              <a:t> </a:t>
            </a:r>
            <a:r>
              <a:rPr lang="ko-KR" altLang="en-US" sz="1200" dirty="0" err="1"/>
              <a:t>Add</a:t>
            </a:r>
            <a:r>
              <a:rPr lang="ko-KR" altLang="en-US" sz="1200" dirty="0"/>
              <a:t> {</a:t>
            </a:r>
          </a:p>
          <a:p>
            <a:r>
              <a:rPr lang="ko-KR" altLang="en-US" sz="1200" dirty="0"/>
              <a:t>	</a:t>
            </a:r>
            <a:r>
              <a:rPr lang="ko-KR" altLang="en-US" sz="1200" dirty="0" err="1"/>
              <a:t>int</a:t>
            </a:r>
            <a:r>
              <a:rPr lang="ko-KR" altLang="en-US" sz="1200" dirty="0"/>
              <a:t> </a:t>
            </a:r>
            <a:r>
              <a:rPr lang="ko-KR" altLang="en-US" sz="1200" dirty="0" err="1"/>
              <a:t>a</a:t>
            </a:r>
            <a:r>
              <a:rPr lang="ko-KR" altLang="en-US" sz="1200" dirty="0"/>
              <a:t>, </a:t>
            </a:r>
            <a:r>
              <a:rPr lang="ko-KR" altLang="en-US" sz="1200" dirty="0" err="1"/>
              <a:t>b</a:t>
            </a:r>
            <a:r>
              <a:rPr lang="ko-KR" altLang="en-US" sz="1200" dirty="0"/>
              <a:t>;</a:t>
            </a:r>
          </a:p>
          <a:p>
            <a:r>
              <a:rPr lang="ko-KR" altLang="en-US" sz="1200" dirty="0" err="1"/>
              <a:t>public</a:t>
            </a:r>
            <a:r>
              <a:rPr lang="ko-KR" altLang="en-US" sz="1200" dirty="0"/>
              <a:t>:</a:t>
            </a:r>
          </a:p>
          <a:p>
            <a:r>
              <a:rPr lang="ko-KR" altLang="en-US" sz="1200" dirty="0"/>
              <a:t>	</a:t>
            </a:r>
            <a:r>
              <a:rPr lang="ko-KR" altLang="en-US" sz="1200" dirty="0" err="1"/>
              <a:t>void</a:t>
            </a:r>
            <a:r>
              <a:rPr lang="ko-KR" altLang="en-US" sz="1200" dirty="0"/>
              <a:t> </a:t>
            </a:r>
            <a:r>
              <a:rPr lang="ko-KR" altLang="en-US" sz="1200" dirty="0" err="1"/>
              <a:t>setValue</a:t>
            </a:r>
            <a:r>
              <a:rPr lang="ko-KR" altLang="en-US" sz="1200" dirty="0"/>
              <a:t>(</a:t>
            </a:r>
            <a:r>
              <a:rPr lang="ko-KR" altLang="en-US" sz="1200" dirty="0" err="1"/>
              <a:t>int</a:t>
            </a:r>
            <a:r>
              <a:rPr lang="ko-KR" altLang="en-US" sz="1200" dirty="0"/>
              <a:t> </a:t>
            </a:r>
            <a:r>
              <a:rPr lang="ko-KR" altLang="en-US" sz="1200" dirty="0" err="1"/>
              <a:t>x</a:t>
            </a:r>
            <a:r>
              <a:rPr lang="ko-KR" altLang="en-US" sz="1200" dirty="0"/>
              <a:t>, </a:t>
            </a:r>
            <a:r>
              <a:rPr lang="ko-KR" altLang="en-US" sz="1200" dirty="0" err="1"/>
              <a:t>int</a:t>
            </a:r>
            <a:r>
              <a:rPr lang="ko-KR" altLang="en-US" sz="1200" dirty="0"/>
              <a:t> </a:t>
            </a:r>
            <a:r>
              <a:rPr lang="ko-KR" altLang="en-US" sz="1200" dirty="0" err="1"/>
              <a:t>y</a:t>
            </a:r>
            <a:r>
              <a:rPr lang="ko-KR" altLang="en-US" sz="1200" dirty="0"/>
              <a:t>);</a:t>
            </a:r>
          </a:p>
          <a:p>
            <a:r>
              <a:rPr lang="ko-KR" altLang="en-US" sz="1200" dirty="0"/>
              <a:t>	</a:t>
            </a:r>
            <a:r>
              <a:rPr lang="ko-KR" altLang="en-US" sz="1200" dirty="0" err="1"/>
              <a:t>int</a:t>
            </a:r>
            <a:r>
              <a:rPr lang="ko-KR" altLang="en-US" sz="1200" dirty="0"/>
              <a:t> </a:t>
            </a:r>
            <a:r>
              <a:rPr lang="ko-KR" altLang="en-US" sz="1200" dirty="0" err="1"/>
              <a:t>calculate</a:t>
            </a:r>
            <a:r>
              <a:rPr lang="ko-KR" altLang="en-US" sz="1200" dirty="0"/>
              <a:t>();</a:t>
            </a:r>
          </a:p>
          <a:p>
            <a:r>
              <a:rPr lang="ko-KR" altLang="en-US" sz="1200" dirty="0"/>
              <a:t>};</a:t>
            </a:r>
          </a:p>
          <a:p>
            <a:endParaRPr lang="ko-KR" altLang="en-US" sz="1200" dirty="0"/>
          </a:p>
          <a:p>
            <a:r>
              <a:rPr lang="ko-KR" altLang="en-US" sz="1200" dirty="0" err="1"/>
              <a:t>void</a:t>
            </a:r>
            <a:r>
              <a:rPr lang="ko-KR" altLang="en-US" sz="1200" dirty="0"/>
              <a:t> </a:t>
            </a:r>
            <a:r>
              <a:rPr lang="ko-KR" altLang="en-US" sz="1200" dirty="0" err="1"/>
              <a:t>Add</a:t>
            </a:r>
            <a:r>
              <a:rPr lang="ko-KR" altLang="en-US" sz="1200" dirty="0"/>
              <a:t>::</a:t>
            </a:r>
            <a:r>
              <a:rPr lang="ko-KR" altLang="en-US" sz="1200" dirty="0" err="1"/>
              <a:t>setValue</a:t>
            </a:r>
            <a:r>
              <a:rPr lang="ko-KR" altLang="en-US" sz="1200" dirty="0"/>
              <a:t>(</a:t>
            </a:r>
            <a:r>
              <a:rPr lang="ko-KR" altLang="en-US" sz="1200" dirty="0" err="1"/>
              <a:t>int</a:t>
            </a:r>
            <a:r>
              <a:rPr lang="ko-KR" altLang="en-US" sz="1200" dirty="0"/>
              <a:t> </a:t>
            </a:r>
            <a:r>
              <a:rPr lang="ko-KR" altLang="en-US" sz="1200" dirty="0" err="1"/>
              <a:t>x</a:t>
            </a:r>
            <a:r>
              <a:rPr lang="ko-KR" altLang="en-US" sz="1200" dirty="0"/>
              <a:t>, </a:t>
            </a:r>
            <a:r>
              <a:rPr lang="ko-KR" altLang="en-US" sz="1200" dirty="0" err="1"/>
              <a:t>int</a:t>
            </a:r>
            <a:r>
              <a:rPr lang="ko-KR" altLang="en-US" sz="1200" dirty="0"/>
              <a:t> </a:t>
            </a:r>
            <a:r>
              <a:rPr lang="ko-KR" altLang="en-US" sz="1200" dirty="0" err="1"/>
              <a:t>y</a:t>
            </a:r>
            <a:r>
              <a:rPr lang="ko-KR" altLang="en-US" sz="1200" dirty="0"/>
              <a:t>) {</a:t>
            </a:r>
          </a:p>
          <a:p>
            <a:r>
              <a:rPr lang="ko-KR" altLang="en-US" sz="1200" dirty="0"/>
              <a:t>	</a:t>
            </a:r>
            <a:r>
              <a:rPr lang="ko-KR" altLang="en-US" sz="1200" dirty="0" err="1"/>
              <a:t>a</a:t>
            </a:r>
            <a:r>
              <a:rPr lang="ko-KR" altLang="en-US" sz="1200" dirty="0"/>
              <a:t> = </a:t>
            </a:r>
            <a:r>
              <a:rPr lang="ko-KR" altLang="en-US" sz="1200" dirty="0" err="1"/>
              <a:t>x</a:t>
            </a:r>
            <a:r>
              <a:rPr lang="ko-KR" altLang="en-US" sz="1200" dirty="0"/>
              <a:t>; </a:t>
            </a:r>
            <a:r>
              <a:rPr lang="ko-KR" altLang="en-US" sz="1200" dirty="0" err="1"/>
              <a:t>b</a:t>
            </a:r>
            <a:r>
              <a:rPr lang="ko-KR" altLang="en-US" sz="1200" dirty="0"/>
              <a:t> = </a:t>
            </a:r>
            <a:r>
              <a:rPr lang="ko-KR" altLang="en-US" sz="1200" dirty="0" err="1"/>
              <a:t>y</a:t>
            </a:r>
            <a:r>
              <a:rPr lang="ko-KR" altLang="en-US" sz="1200" dirty="0"/>
              <a:t>;</a:t>
            </a:r>
          </a:p>
          <a:p>
            <a:r>
              <a:rPr lang="ko-KR" altLang="en-US" sz="1200" dirty="0"/>
              <a:t>}</a:t>
            </a:r>
          </a:p>
          <a:p>
            <a:r>
              <a:rPr lang="ko-KR" altLang="en-US" sz="1200" dirty="0" err="1"/>
              <a:t>int</a:t>
            </a:r>
            <a:r>
              <a:rPr lang="ko-KR" altLang="en-US" sz="1200" dirty="0"/>
              <a:t> </a:t>
            </a:r>
            <a:r>
              <a:rPr lang="ko-KR" altLang="en-US" sz="1200" dirty="0" err="1"/>
              <a:t>Add</a:t>
            </a:r>
            <a:r>
              <a:rPr lang="ko-KR" altLang="en-US" sz="1200" dirty="0"/>
              <a:t>::</a:t>
            </a:r>
            <a:r>
              <a:rPr lang="ko-KR" altLang="en-US" sz="1200" dirty="0" err="1"/>
              <a:t>calculate</a:t>
            </a:r>
            <a:r>
              <a:rPr lang="ko-KR" altLang="en-US" sz="1200" dirty="0"/>
              <a:t>() {</a:t>
            </a:r>
          </a:p>
          <a:p>
            <a:r>
              <a:rPr lang="ko-KR" altLang="en-US" sz="1200" dirty="0"/>
              <a:t>	</a:t>
            </a:r>
            <a:r>
              <a:rPr lang="ko-KR" altLang="en-US" sz="1200" dirty="0" err="1"/>
              <a:t>return</a:t>
            </a:r>
            <a:r>
              <a:rPr lang="ko-KR" altLang="en-US" sz="1200" dirty="0"/>
              <a:t> </a:t>
            </a:r>
            <a:r>
              <a:rPr lang="ko-KR" altLang="en-US" sz="1200" dirty="0" err="1"/>
              <a:t>a</a:t>
            </a:r>
            <a:r>
              <a:rPr lang="ko-KR" altLang="en-US" sz="1200" dirty="0"/>
              <a:t> + </a:t>
            </a:r>
            <a:r>
              <a:rPr lang="ko-KR" altLang="en-US" sz="1200" dirty="0" err="1"/>
              <a:t>b</a:t>
            </a:r>
            <a:r>
              <a:rPr lang="ko-KR" altLang="en-US" sz="1200" dirty="0"/>
              <a:t>;</a:t>
            </a:r>
          </a:p>
          <a:p>
            <a:r>
              <a:rPr lang="ko-KR" altLang="en-US" sz="1200" dirty="0"/>
              <a:t>}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DF44CD2-BD5C-4E79-AF53-4C27223D182C}"/>
              </a:ext>
            </a:extLst>
          </p:cNvPr>
          <p:cNvSpPr txBox="1"/>
          <p:nvPr/>
        </p:nvSpPr>
        <p:spPr>
          <a:xfrm>
            <a:off x="479376" y="3476901"/>
            <a:ext cx="3119496" cy="2677656"/>
          </a:xfrm>
          <a:prstGeom prst="rect">
            <a:avLst/>
          </a:prstGeom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defPPr>
              <a:defRPr lang="ko-KR"/>
            </a:defPPr>
            <a:lvl1pPr>
              <a:defRPr sz="1200"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endParaRPr lang="ko-KR" altLang="en-US" dirty="0"/>
          </a:p>
          <a:p>
            <a:r>
              <a:rPr lang="ko-KR" altLang="en-US" dirty="0" err="1"/>
              <a:t>class</a:t>
            </a:r>
            <a:r>
              <a:rPr lang="ko-KR" altLang="en-US" dirty="0"/>
              <a:t> </a:t>
            </a:r>
            <a:r>
              <a:rPr lang="ko-KR" altLang="en-US" dirty="0" err="1"/>
              <a:t>Sub</a:t>
            </a:r>
            <a:r>
              <a:rPr lang="ko-KR" altLang="en-US" dirty="0"/>
              <a:t> {</a:t>
            </a:r>
          </a:p>
          <a:p>
            <a:r>
              <a:rPr lang="ko-KR" altLang="en-US" dirty="0"/>
              <a:t>	</a:t>
            </a:r>
            <a:r>
              <a:rPr lang="ko-KR" altLang="en-US" dirty="0" err="1"/>
              <a:t>int</a:t>
            </a:r>
            <a:r>
              <a:rPr lang="ko-KR" altLang="en-US" dirty="0"/>
              <a:t> </a:t>
            </a:r>
            <a:r>
              <a:rPr lang="ko-KR" altLang="en-US" dirty="0" err="1"/>
              <a:t>a</a:t>
            </a:r>
            <a:r>
              <a:rPr lang="ko-KR" altLang="en-US" dirty="0"/>
              <a:t>, </a:t>
            </a:r>
            <a:r>
              <a:rPr lang="ko-KR" altLang="en-US" dirty="0" err="1"/>
              <a:t>b</a:t>
            </a:r>
            <a:r>
              <a:rPr lang="ko-KR" altLang="en-US" dirty="0"/>
              <a:t>;</a:t>
            </a:r>
          </a:p>
          <a:p>
            <a:r>
              <a:rPr lang="ko-KR" altLang="en-US" dirty="0" err="1"/>
              <a:t>public</a:t>
            </a:r>
            <a:r>
              <a:rPr lang="ko-KR" altLang="en-US" dirty="0"/>
              <a:t>:</a:t>
            </a:r>
          </a:p>
          <a:p>
            <a:r>
              <a:rPr lang="ko-KR" altLang="en-US" dirty="0"/>
              <a:t>	</a:t>
            </a:r>
            <a:r>
              <a:rPr lang="ko-KR" altLang="en-US" dirty="0" err="1"/>
              <a:t>void</a:t>
            </a:r>
            <a:r>
              <a:rPr lang="ko-KR" altLang="en-US" dirty="0"/>
              <a:t> </a:t>
            </a:r>
            <a:r>
              <a:rPr lang="ko-KR" altLang="en-US" dirty="0" err="1"/>
              <a:t>setValue</a:t>
            </a:r>
            <a:r>
              <a:rPr lang="ko-KR" altLang="en-US" dirty="0"/>
              <a:t>(</a:t>
            </a:r>
            <a:r>
              <a:rPr lang="ko-KR" altLang="en-US" dirty="0" err="1"/>
              <a:t>int</a:t>
            </a:r>
            <a:r>
              <a:rPr lang="ko-KR" altLang="en-US" dirty="0"/>
              <a:t> </a:t>
            </a:r>
            <a:r>
              <a:rPr lang="ko-KR" altLang="en-US" dirty="0" err="1"/>
              <a:t>x</a:t>
            </a:r>
            <a:r>
              <a:rPr lang="ko-KR" altLang="en-US" dirty="0"/>
              <a:t>, </a:t>
            </a:r>
            <a:r>
              <a:rPr lang="ko-KR" altLang="en-US" dirty="0" err="1"/>
              <a:t>int</a:t>
            </a:r>
            <a:r>
              <a:rPr lang="ko-KR" altLang="en-US" dirty="0"/>
              <a:t> </a:t>
            </a:r>
            <a:r>
              <a:rPr lang="ko-KR" altLang="en-US" dirty="0" err="1"/>
              <a:t>y</a:t>
            </a:r>
            <a:r>
              <a:rPr lang="ko-KR" altLang="en-US" dirty="0"/>
              <a:t>);</a:t>
            </a:r>
          </a:p>
          <a:p>
            <a:r>
              <a:rPr lang="ko-KR" altLang="en-US" dirty="0"/>
              <a:t>	</a:t>
            </a:r>
            <a:r>
              <a:rPr lang="ko-KR" altLang="en-US" dirty="0" err="1"/>
              <a:t>int</a:t>
            </a:r>
            <a:r>
              <a:rPr lang="ko-KR" altLang="en-US" dirty="0"/>
              <a:t> </a:t>
            </a:r>
            <a:r>
              <a:rPr lang="ko-KR" altLang="en-US" dirty="0" err="1"/>
              <a:t>calculate</a:t>
            </a:r>
            <a:r>
              <a:rPr lang="ko-KR" altLang="en-US" dirty="0"/>
              <a:t>();</a:t>
            </a:r>
          </a:p>
          <a:p>
            <a:r>
              <a:rPr lang="ko-KR" altLang="en-US" dirty="0"/>
              <a:t>};</a:t>
            </a:r>
          </a:p>
          <a:p>
            <a:endParaRPr lang="ko-KR" altLang="en-US" dirty="0"/>
          </a:p>
          <a:p>
            <a:r>
              <a:rPr lang="ko-KR" altLang="en-US" dirty="0" err="1"/>
              <a:t>void</a:t>
            </a:r>
            <a:r>
              <a:rPr lang="ko-KR" altLang="en-US" dirty="0"/>
              <a:t> </a:t>
            </a:r>
            <a:r>
              <a:rPr lang="ko-KR" altLang="en-US" dirty="0" err="1"/>
              <a:t>Sub</a:t>
            </a:r>
            <a:r>
              <a:rPr lang="ko-KR" altLang="en-US" dirty="0"/>
              <a:t>::</a:t>
            </a:r>
            <a:r>
              <a:rPr lang="ko-KR" altLang="en-US" dirty="0" err="1"/>
              <a:t>setValue</a:t>
            </a:r>
            <a:r>
              <a:rPr lang="ko-KR" altLang="en-US" dirty="0"/>
              <a:t>(</a:t>
            </a:r>
            <a:r>
              <a:rPr lang="ko-KR" altLang="en-US" dirty="0" err="1"/>
              <a:t>int</a:t>
            </a:r>
            <a:r>
              <a:rPr lang="ko-KR" altLang="en-US" dirty="0"/>
              <a:t> </a:t>
            </a:r>
            <a:r>
              <a:rPr lang="ko-KR" altLang="en-US" dirty="0" err="1"/>
              <a:t>x</a:t>
            </a:r>
            <a:r>
              <a:rPr lang="ko-KR" altLang="en-US" dirty="0"/>
              <a:t>, </a:t>
            </a:r>
            <a:r>
              <a:rPr lang="ko-KR" altLang="en-US" dirty="0" err="1"/>
              <a:t>int</a:t>
            </a:r>
            <a:r>
              <a:rPr lang="ko-KR" altLang="en-US" dirty="0"/>
              <a:t> </a:t>
            </a:r>
            <a:r>
              <a:rPr lang="ko-KR" altLang="en-US" dirty="0" err="1"/>
              <a:t>y</a:t>
            </a:r>
            <a:r>
              <a:rPr lang="ko-KR" altLang="en-US" dirty="0"/>
              <a:t>) {</a:t>
            </a:r>
          </a:p>
          <a:p>
            <a:r>
              <a:rPr lang="ko-KR" altLang="en-US" dirty="0"/>
              <a:t>	</a:t>
            </a:r>
            <a:r>
              <a:rPr lang="ko-KR" altLang="en-US" dirty="0" err="1"/>
              <a:t>a</a:t>
            </a:r>
            <a:r>
              <a:rPr lang="ko-KR" altLang="en-US" dirty="0"/>
              <a:t> = </a:t>
            </a:r>
            <a:r>
              <a:rPr lang="ko-KR" altLang="en-US" dirty="0" err="1"/>
              <a:t>x</a:t>
            </a:r>
            <a:r>
              <a:rPr lang="ko-KR" altLang="en-US" dirty="0"/>
              <a:t>; </a:t>
            </a:r>
            <a:r>
              <a:rPr lang="ko-KR" altLang="en-US" dirty="0" err="1"/>
              <a:t>b</a:t>
            </a:r>
            <a:r>
              <a:rPr lang="ko-KR" altLang="en-US" dirty="0"/>
              <a:t> = </a:t>
            </a:r>
            <a:r>
              <a:rPr lang="ko-KR" altLang="en-US" dirty="0" err="1"/>
              <a:t>y</a:t>
            </a:r>
            <a:r>
              <a:rPr lang="ko-KR" altLang="en-US" dirty="0"/>
              <a:t>;</a:t>
            </a:r>
          </a:p>
          <a:p>
            <a:r>
              <a:rPr lang="ko-KR" altLang="en-US" dirty="0"/>
              <a:t>}</a:t>
            </a:r>
          </a:p>
          <a:p>
            <a:r>
              <a:rPr lang="ko-KR" altLang="en-US" dirty="0" err="1"/>
              <a:t>int</a:t>
            </a:r>
            <a:r>
              <a:rPr lang="ko-KR" altLang="en-US" dirty="0"/>
              <a:t> </a:t>
            </a:r>
            <a:r>
              <a:rPr lang="ko-KR" altLang="en-US" dirty="0" err="1"/>
              <a:t>Sub</a:t>
            </a:r>
            <a:r>
              <a:rPr lang="ko-KR" altLang="en-US" dirty="0"/>
              <a:t>::</a:t>
            </a:r>
            <a:r>
              <a:rPr lang="ko-KR" altLang="en-US" dirty="0" err="1"/>
              <a:t>calculate</a:t>
            </a:r>
            <a:r>
              <a:rPr lang="ko-KR" altLang="en-US" dirty="0"/>
              <a:t>() {</a:t>
            </a:r>
          </a:p>
          <a:p>
            <a:r>
              <a:rPr lang="ko-KR" altLang="en-US" dirty="0"/>
              <a:t>	</a:t>
            </a:r>
            <a:r>
              <a:rPr lang="ko-KR" altLang="en-US" dirty="0" err="1"/>
              <a:t>return</a:t>
            </a:r>
            <a:r>
              <a:rPr lang="ko-KR" altLang="en-US" dirty="0"/>
              <a:t> </a:t>
            </a:r>
            <a:r>
              <a:rPr lang="ko-KR" altLang="en-US" dirty="0" err="1"/>
              <a:t>a</a:t>
            </a:r>
            <a:r>
              <a:rPr lang="ko-KR" altLang="en-US" dirty="0"/>
              <a:t> - </a:t>
            </a:r>
            <a:r>
              <a:rPr lang="ko-KR" altLang="en-US" dirty="0" err="1"/>
              <a:t>b</a:t>
            </a:r>
            <a:r>
              <a:rPr lang="ko-KR" altLang="en-US" dirty="0"/>
              <a:t>;</a:t>
            </a:r>
          </a:p>
          <a:p>
            <a:r>
              <a:rPr lang="ko-KR" alt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34598336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 </a:t>
            </a:r>
            <a:r>
              <a:rPr lang="en-US" altLang="ko-KR" dirty="0"/>
              <a:t>5–4 </a:t>
            </a:r>
            <a:r>
              <a:rPr lang="ko-KR" altLang="en-US" dirty="0"/>
              <a:t>객체에 대한 참조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2783632" y="1340768"/>
            <a:ext cx="5068835" cy="397031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#include &lt;</a:t>
            </a:r>
            <a:r>
              <a:rPr lang="en-US" altLang="ko-KR" sz="1400" dirty="0" err="1"/>
              <a:t>iostream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using namespace </a:t>
            </a:r>
            <a:r>
              <a:rPr lang="en-US" altLang="ko-KR" sz="1400" dirty="0" err="1"/>
              <a:t>std</a:t>
            </a:r>
            <a:r>
              <a:rPr lang="en-US" altLang="ko-KR" sz="1400" dirty="0"/>
              <a:t>;</a:t>
            </a:r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dirty="0"/>
              <a:t>class Circle {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radius;</a:t>
            </a:r>
          </a:p>
          <a:p>
            <a:pPr defTabSz="180000"/>
            <a:r>
              <a:rPr lang="en-US" altLang="ko-KR" sz="1400" dirty="0"/>
              <a:t>public:</a:t>
            </a:r>
          </a:p>
          <a:p>
            <a:pPr defTabSz="180000"/>
            <a:r>
              <a:rPr lang="en-US" altLang="ko-KR" sz="1400" dirty="0"/>
              <a:t>	Circle() { radius = 1; }</a:t>
            </a:r>
          </a:p>
          <a:p>
            <a:pPr defTabSz="180000"/>
            <a:r>
              <a:rPr lang="en-US" altLang="ko-KR" sz="1400" dirty="0"/>
              <a:t>	Circle(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radius) { this-&gt;radius = radius; }</a:t>
            </a:r>
          </a:p>
          <a:p>
            <a:pPr defTabSz="180000"/>
            <a:r>
              <a:rPr lang="en-US" altLang="ko-KR" sz="1400" dirty="0"/>
              <a:t>	void </a:t>
            </a:r>
            <a:r>
              <a:rPr lang="en-US" altLang="ko-KR" sz="1400" dirty="0" err="1"/>
              <a:t>setRadius</a:t>
            </a:r>
            <a:r>
              <a:rPr lang="en-US" altLang="ko-KR" sz="1400" dirty="0"/>
              <a:t>(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radius) { this-&gt;radius = radius; }</a:t>
            </a:r>
          </a:p>
          <a:p>
            <a:pPr defTabSz="180000"/>
            <a:r>
              <a:rPr lang="en-US" altLang="ko-KR" sz="1400" dirty="0"/>
              <a:t>	double </a:t>
            </a:r>
            <a:r>
              <a:rPr lang="en-US" altLang="ko-KR" sz="1400" dirty="0" err="1"/>
              <a:t>getArea</a:t>
            </a:r>
            <a:r>
              <a:rPr lang="en-US" altLang="ko-KR" sz="1400" dirty="0"/>
              <a:t>() { return 3.14*radius*radius; }</a:t>
            </a:r>
          </a:p>
          <a:p>
            <a:pPr defTabSz="180000"/>
            <a:r>
              <a:rPr lang="en-US" altLang="ko-KR" sz="1400" dirty="0"/>
              <a:t>};</a:t>
            </a:r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dirty="0" err="1"/>
              <a:t>int</a:t>
            </a:r>
            <a:r>
              <a:rPr lang="en-US" altLang="ko-KR" sz="1400" dirty="0"/>
              <a:t> main() {</a:t>
            </a:r>
          </a:p>
          <a:p>
            <a:pPr defTabSz="180000"/>
            <a:r>
              <a:rPr lang="en-US" altLang="ko-KR" sz="1400" dirty="0"/>
              <a:t>	Circle </a:t>
            </a:r>
            <a:r>
              <a:rPr lang="en-US" altLang="ko-KR" sz="1400" dirty="0" err="1"/>
              <a:t>circle</a:t>
            </a:r>
            <a:r>
              <a:rPr lang="en-US" altLang="ko-KR" sz="1400" dirty="0"/>
              <a:t>;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b="1" dirty="0"/>
              <a:t>Circle &amp;</a:t>
            </a:r>
            <a:r>
              <a:rPr lang="en-US" altLang="ko-KR" sz="1400" b="1" dirty="0" err="1"/>
              <a:t>refc</a:t>
            </a:r>
            <a:r>
              <a:rPr lang="en-US" altLang="ko-KR" sz="1400" b="1" dirty="0"/>
              <a:t> = circle; </a:t>
            </a:r>
          </a:p>
          <a:p>
            <a:pPr defTabSz="180000"/>
            <a:r>
              <a:rPr lang="ko-KR" altLang="en-US" sz="1400" dirty="0"/>
              <a:t>	</a:t>
            </a:r>
            <a:r>
              <a:rPr lang="en-US" altLang="ko-KR" sz="1400" dirty="0" err="1"/>
              <a:t>refc.setRadius</a:t>
            </a:r>
            <a:r>
              <a:rPr lang="en-US" altLang="ko-KR" sz="1400" dirty="0"/>
              <a:t>(10);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err="1"/>
              <a:t>cout</a:t>
            </a:r>
            <a:r>
              <a:rPr lang="en-US" altLang="ko-KR" sz="1400" dirty="0"/>
              <a:t> &lt;&lt; </a:t>
            </a:r>
            <a:r>
              <a:rPr lang="en-US" altLang="ko-KR" sz="1400" b="1" dirty="0" err="1"/>
              <a:t>refc.getArea</a:t>
            </a:r>
            <a:r>
              <a:rPr lang="en-US" altLang="ko-KR" sz="1400" b="1" dirty="0"/>
              <a:t>() </a:t>
            </a:r>
            <a:r>
              <a:rPr lang="en-US" altLang="ko-KR" sz="1400" dirty="0"/>
              <a:t>&lt;&lt; " " &lt;&lt; </a:t>
            </a:r>
            <a:r>
              <a:rPr lang="en-US" altLang="ko-KR" sz="1400" b="1" dirty="0" err="1"/>
              <a:t>circle.getArea</a:t>
            </a:r>
            <a:r>
              <a:rPr lang="en-US" altLang="ko-KR" sz="1400" b="1" dirty="0"/>
              <a:t>()</a:t>
            </a:r>
            <a:r>
              <a:rPr lang="en-US" altLang="ko-KR" sz="1400" dirty="0"/>
              <a:t>;</a:t>
            </a:r>
          </a:p>
          <a:p>
            <a:pPr defTabSz="180000"/>
            <a:r>
              <a:rPr lang="en-US" altLang="ko-KR" sz="1400" dirty="0"/>
              <a:t>}</a:t>
            </a:r>
            <a:endParaRPr lang="ko-KR" altLang="en-US" sz="1400" dirty="0"/>
          </a:p>
        </p:txBody>
      </p:sp>
      <p:sp>
        <p:nvSpPr>
          <p:cNvPr id="6" name="직사각형 5"/>
          <p:cNvSpPr/>
          <p:nvPr/>
        </p:nvSpPr>
        <p:spPr>
          <a:xfrm>
            <a:off x="2783630" y="5479283"/>
            <a:ext cx="5068836" cy="307777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314 314</a:t>
            </a:r>
            <a:endParaRPr lang="ko-KR" altLang="en-US" sz="1400" dirty="0"/>
          </a:p>
        </p:txBody>
      </p:sp>
      <p:sp>
        <p:nvSpPr>
          <p:cNvPr id="7" name="모서리가 둥근 사각형 설명선 6"/>
          <p:cNvSpPr/>
          <p:nvPr/>
        </p:nvSpPr>
        <p:spPr>
          <a:xfrm>
            <a:off x="5318049" y="4091385"/>
            <a:ext cx="1426023" cy="432048"/>
          </a:xfrm>
          <a:prstGeom prst="wedgeRoundRectCallout">
            <a:avLst>
              <a:gd name="adj1" fmla="val -82551"/>
              <a:gd name="adj2" fmla="val 4496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circle </a:t>
            </a:r>
            <a:r>
              <a:rPr lang="ko-KR" altLang="en-US" sz="1000" dirty="0">
                <a:solidFill>
                  <a:schemeClr val="tx1"/>
                </a:solidFill>
              </a:rPr>
              <a:t>객체에 대한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 참조 변수 </a:t>
            </a:r>
            <a:r>
              <a:rPr lang="en-US" altLang="ko-KR" sz="1000" dirty="0" err="1">
                <a:solidFill>
                  <a:schemeClr val="tx1"/>
                </a:solidFill>
              </a:rPr>
              <a:t>refc</a:t>
            </a:r>
            <a:r>
              <a:rPr lang="en-US" altLang="ko-KR" sz="1000" dirty="0">
                <a:solidFill>
                  <a:schemeClr val="tx1"/>
                </a:solidFill>
              </a:rPr>
              <a:t>  </a:t>
            </a:r>
            <a:r>
              <a:rPr lang="ko-KR" altLang="en-US" sz="1000" dirty="0">
                <a:solidFill>
                  <a:schemeClr val="tx1"/>
                </a:solidFill>
              </a:rPr>
              <a:t>선언</a:t>
            </a:r>
          </a:p>
        </p:txBody>
      </p:sp>
    </p:spTree>
    <p:extLst>
      <p:ext uri="{BB962C8B-B14F-4D97-AF65-F5344CB8AC3E}">
        <p14:creationId xmlns:p14="http://schemas.microsoft.com/office/powerpoint/2010/main" val="340973681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참조에 의한 호출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1703512" y="1196752"/>
            <a:ext cx="7704856" cy="5040560"/>
          </a:xfrm>
        </p:spPr>
        <p:txBody>
          <a:bodyPr vert="horz">
            <a:noAutofit/>
          </a:bodyPr>
          <a:lstStyle/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ko-KR" altLang="en-US" b="0" dirty="0"/>
              <a:t>참조를 가장 많이 활용하는 사례</a:t>
            </a:r>
            <a:endParaRPr lang="en-US" altLang="ko-KR" b="0" dirty="0"/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US" altLang="ko-KR" b="0" dirty="0"/>
              <a:t>call by reference</a:t>
            </a:r>
            <a:r>
              <a:rPr lang="ko-KR" altLang="en-US" b="0" dirty="0"/>
              <a:t>라고 부름</a:t>
            </a:r>
            <a:endParaRPr lang="en-US" altLang="ko-KR" b="0" dirty="0"/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ko-KR" altLang="en-US" b="0" dirty="0"/>
              <a:t>함수 형식</a:t>
            </a:r>
            <a:endParaRPr lang="en-US" altLang="ko-KR" b="0" dirty="0"/>
          </a:p>
          <a:p>
            <a:pPr lvl="1">
              <a:spcBef>
                <a:spcPts val="1200"/>
              </a:spcBef>
            </a:pPr>
            <a:r>
              <a:rPr lang="ko-KR" altLang="en-US" dirty="0"/>
              <a:t>함수의 매개 변수를 참조 타입으로 선언</a:t>
            </a:r>
            <a:endParaRPr lang="en-US" altLang="ko-KR" dirty="0"/>
          </a:p>
          <a:p>
            <a:pPr lvl="2">
              <a:lnSpc>
                <a:spcPct val="100000"/>
              </a:lnSpc>
            </a:pPr>
            <a:r>
              <a:rPr lang="ko-KR" altLang="en-US" sz="1800" dirty="0"/>
              <a:t>참조 매개 변수</a:t>
            </a:r>
            <a:r>
              <a:rPr lang="en-US" altLang="ko-KR" sz="1800" dirty="0"/>
              <a:t>(reference parameter)</a:t>
            </a:r>
            <a:r>
              <a:rPr lang="ko-KR" altLang="en-US" sz="1800" dirty="0"/>
              <a:t>라고 부름</a:t>
            </a:r>
            <a:endParaRPr lang="en-US" altLang="ko-KR" sz="1800" dirty="0"/>
          </a:p>
          <a:p>
            <a:pPr lvl="3">
              <a:spcAft>
                <a:spcPts val="600"/>
              </a:spcAft>
            </a:pPr>
            <a:r>
              <a:rPr lang="ko-KR" altLang="en-US" sz="1600" dirty="0"/>
              <a:t>참조 매개 변수는 </a:t>
            </a:r>
            <a:r>
              <a:rPr lang="ko-KR" altLang="en-US" sz="1600" dirty="0" err="1"/>
              <a:t>실인자</a:t>
            </a:r>
            <a:r>
              <a:rPr lang="ko-KR" altLang="en-US" sz="1600" dirty="0"/>
              <a:t> 변수를 참조함</a:t>
            </a:r>
            <a:endParaRPr lang="en-US" altLang="ko-KR" sz="1600" dirty="0"/>
          </a:p>
          <a:p>
            <a:pPr lvl="2">
              <a:lnSpc>
                <a:spcPct val="100000"/>
              </a:lnSpc>
            </a:pPr>
            <a:r>
              <a:rPr lang="ko-KR" altLang="en-US" sz="1800" dirty="0"/>
              <a:t>참조매개 변수의 이름만 생기고 공간이 생기지 않음</a:t>
            </a:r>
            <a:endParaRPr lang="en-US" altLang="ko-KR" sz="1800" dirty="0"/>
          </a:p>
          <a:p>
            <a:pPr lvl="2">
              <a:lnSpc>
                <a:spcPct val="100000"/>
              </a:lnSpc>
            </a:pPr>
            <a:r>
              <a:rPr lang="ko-KR" altLang="en-US" sz="1800" dirty="0"/>
              <a:t>참조 매개 변수는 </a:t>
            </a:r>
            <a:r>
              <a:rPr lang="ko-KR" altLang="en-US" sz="1800" dirty="0" err="1"/>
              <a:t>실인자</a:t>
            </a:r>
            <a:r>
              <a:rPr lang="ko-KR" altLang="en-US" sz="1800" dirty="0"/>
              <a:t> 변수 공간 공유</a:t>
            </a:r>
            <a:endParaRPr lang="en-US" altLang="ko-KR" sz="1800" dirty="0"/>
          </a:p>
          <a:p>
            <a:pPr lvl="2">
              <a:lnSpc>
                <a:spcPct val="100000"/>
              </a:lnSpc>
            </a:pPr>
            <a:r>
              <a:rPr lang="ko-KR" altLang="en-US" sz="1800" dirty="0"/>
              <a:t>참조 매개 변수에 대한 조작은 </a:t>
            </a:r>
            <a:r>
              <a:rPr lang="ko-KR" altLang="en-US" sz="1800" dirty="0" err="1"/>
              <a:t>실인자</a:t>
            </a:r>
            <a:r>
              <a:rPr lang="ko-KR" altLang="en-US" sz="1800" dirty="0"/>
              <a:t> 변수 조작 효과</a:t>
            </a:r>
            <a:endParaRPr lang="en-US" altLang="ko-KR" sz="1800" dirty="0"/>
          </a:p>
          <a:p>
            <a:pPr lvl="1">
              <a:spcBef>
                <a:spcPts val="1200"/>
              </a:spcBef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7964194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" name="그룹 96"/>
          <p:cNvGrpSpPr/>
          <p:nvPr/>
        </p:nvGrpSpPr>
        <p:grpSpPr>
          <a:xfrm>
            <a:off x="6320001" y="2445820"/>
            <a:ext cx="970143" cy="695149"/>
            <a:chOff x="2709055" y="2194369"/>
            <a:chExt cx="1226340" cy="695149"/>
          </a:xfrm>
          <a:solidFill>
            <a:schemeClr val="bg1"/>
          </a:solidFill>
        </p:grpSpPr>
        <p:sp>
          <p:nvSpPr>
            <p:cNvPr id="98" name="직사각형 97"/>
            <p:cNvSpPr/>
            <p:nvPr/>
          </p:nvSpPr>
          <p:spPr>
            <a:xfrm>
              <a:off x="2709055" y="2229560"/>
              <a:ext cx="1224136" cy="659958"/>
            </a:xfrm>
            <a:prstGeom prst="rect">
              <a:avLst/>
            </a:prstGeom>
            <a:grp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9" name="직사각형 98"/>
            <p:cNvSpPr/>
            <p:nvPr/>
          </p:nvSpPr>
          <p:spPr>
            <a:xfrm>
              <a:off x="2724560" y="2194369"/>
              <a:ext cx="1210835" cy="825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1" name="그룹 90"/>
          <p:cNvGrpSpPr/>
          <p:nvPr/>
        </p:nvGrpSpPr>
        <p:grpSpPr>
          <a:xfrm>
            <a:off x="7760161" y="2467832"/>
            <a:ext cx="970143" cy="695149"/>
            <a:chOff x="2709055" y="2194369"/>
            <a:chExt cx="1226340" cy="695149"/>
          </a:xfrm>
          <a:solidFill>
            <a:schemeClr val="bg1"/>
          </a:solidFill>
        </p:grpSpPr>
        <p:sp>
          <p:nvSpPr>
            <p:cNvPr id="92" name="직사각형 91"/>
            <p:cNvSpPr/>
            <p:nvPr/>
          </p:nvSpPr>
          <p:spPr>
            <a:xfrm>
              <a:off x="2709055" y="2229560"/>
              <a:ext cx="1224136" cy="659958"/>
            </a:xfrm>
            <a:prstGeom prst="rect">
              <a:avLst/>
            </a:prstGeom>
            <a:grp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직사각형 92"/>
            <p:cNvSpPr/>
            <p:nvPr/>
          </p:nvSpPr>
          <p:spPr>
            <a:xfrm>
              <a:off x="2724560" y="2194369"/>
              <a:ext cx="1210835" cy="825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8" name="그룹 87"/>
          <p:cNvGrpSpPr/>
          <p:nvPr/>
        </p:nvGrpSpPr>
        <p:grpSpPr>
          <a:xfrm>
            <a:off x="9200321" y="3717033"/>
            <a:ext cx="970142" cy="695149"/>
            <a:chOff x="2709055" y="2194369"/>
            <a:chExt cx="1226339" cy="695149"/>
          </a:xfrm>
          <a:solidFill>
            <a:schemeClr val="bg1"/>
          </a:solidFill>
        </p:grpSpPr>
        <p:sp>
          <p:nvSpPr>
            <p:cNvPr id="89" name="직사각형 88"/>
            <p:cNvSpPr/>
            <p:nvPr/>
          </p:nvSpPr>
          <p:spPr>
            <a:xfrm>
              <a:off x="2709055" y="2229560"/>
              <a:ext cx="1224136" cy="659958"/>
            </a:xfrm>
            <a:prstGeom prst="rect">
              <a:avLst/>
            </a:prstGeom>
            <a:grp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직사각형 89"/>
            <p:cNvSpPr/>
            <p:nvPr/>
          </p:nvSpPr>
          <p:spPr>
            <a:xfrm>
              <a:off x="2724559" y="2194369"/>
              <a:ext cx="1210835" cy="825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5" name="그룹 84"/>
          <p:cNvGrpSpPr/>
          <p:nvPr/>
        </p:nvGrpSpPr>
        <p:grpSpPr>
          <a:xfrm>
            <a:off x="7760161" y="3717033"/>
            <a:ext cx="970142" cy="695149"/>
            <a:chOff x="2709055" y="2194369"/>
            <a:chExt cx="1226339" cy="695149"/>
          </a:xfrm>
          <a:solidFill>
            <a:schemeClr val="bg1"/>
          </a:solidFill>
        </p:grpSpPr>
        <p:sp>
          <p:nvSpPr>
            <p:cNvPr id="86" name="직사각형 85"/>
            <p:cNvSpPr/>
            <p:nvPr/>
          </p:nvSpPr>
          <p:spPr>
            <a:xfrm>
              <a:off x="2709055" y="2229560"/>
              <a:ext cx="1224136" cy="659958"/>
            </a:xfrm>
            <a:prstGeom prst="rect">
              <a:avLst/>
            </a:prstGeom>
            <a:grp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직사각형 86"/>
            <p:cNvSpPr/>
            <p:nvPr/>
          </p:nvSpPr>
          <p:spPr>
            <a:xfrm>
              <a:off x="2724559" y="2194369"/>
              <a:ext cx="1210835" cy="825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2" name="그룹 81"/>
          <p:cNvGrpSpPr/>
          <p:nvPr/>
        </p:nvGrpSpPr>
        <p:grpSpPr>
          <a:xfrm>
            <a:off x="6320001" y="3717033"/>
            <a:ext cx="970142" cy="695149"/>
            <a:chOff x="2709055" y="2194369"/>
            <a:chExt cx="1226339" cy="695149"/>
          </a:xfrm>
          <a:solidFill>
            <a:schemeClr val="bg1"/>
          </a:solidFill>
        </p:grpSpPr>
        <p:sp>
          <p:nvSpPr>
            <p:cNvPr id="83" name="직사각형 82"/>
            <p:cNvSpPr/>
            <p:nvPr/>
          </p:nvSpPr>
          <p:spPr>
            <a:xfrm>
              <a:off x="2709055" y="2229560"/>
              <a:ext cx="1224136" cy="659958"/>
            </a:xfrm>
            <a:prstGeom prst="rect">
              <a:avLst/>
            </a:prstGeom>
            <a:grp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" name="직사각형 83"/>
            <p:cNvSpPr/>
            <p:nvPr/>
          </p:nvSpPr>
          <p:spPr>
            <a:xfrm>
              <a:off x="2724559" y="2194369"/>
              <a:ext cx="1210835" cy="825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4" name="그룹 63"/>
          <p:cNvGrpSpPr/>
          <p:nvPr/>
        </p:nvGrpSpPr>
        <p:grpSpPr>
          <a:xfrm>
            <a:off x="4802227" y="3719791"/>
            <a:ext cx="970142" cy="695149"/>
            <a:chOff x="2709055" y="2194369"/>
            <a:chExt cx="1226339" cy="695149"/>
          </a:xfrm>
          <a:solidFill>
            <a:schemeClr val="bg1"/>
          </a:solidFill>
        </p:grpSpPr>
        <p:sp>
          <p:nvSpPr>
            <p:cNvPr id="65" name="직사각형 64"/>
            <p:cNvSpPr/>
            <p:nvPr/>
          </p:nvSpPr>
          <p:spPr>
            <a:xfrm>
              <a:off x="2709055" y="2229560"/>
              <a:ext cx="1224136" cy="659958"/>
            </a:xfrm>
            <a:prstGeom prst="rect">
              <a:avLst/>
            </a:prstGeom>
            <a:grp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직사각형 65"/>
            <p:cNvSpPr/>
            <p:nvPr/>
          </p:nvSpPr>
          <p:spPr>
            <a:xfrm>
              <a:off x="2724559" y="2194369"/>
              <a:ext cx="1210835" cy="825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참조에 의한 호출 사례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954127" y="1872603"/>
            <a:ext cx="2169120" cy="304698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pPr defTabSz="180000"/>
            <a:r>
              <a:rPr lang="en-US" altLang="ko-KR" sz="1200" dirty="0"/>
              <a:t>#include &lt;</a:t>
            </a:r>
            <a:r>
              <a:rPr lang="en-US" altLang="ko-KR" sz="1200" dirty="0" err="1"/>
              <a:t>iostream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using namespace </a:t>
            </a:r>
            <a:r>
              <a:rPr lang="en-US" altLang="ko-KR" sz="1200" dirty="0" err="1"/>
              <a:t>std</a:t>
            </a:r>
            <a:r>
              <a:rPr lang="en-US" altLang="ko-KR" sz="1200" dirty="0"/>
              <a:t>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b="1" dirty="0"/>
              <a:t>void swap(</a:t>
            </a:r>
            <a:r>
              <a:rPr lang="en-US" altLang="ko-KR" sz="1200" b="1" dirty="0" err="1">
                <a:solidFill>
                  <a:srgbClr val="FF0000"/>
                </a:solidFill>
              </a:rPr>
              <a:t>int</a:t>
            </a:r>
            <a:r>
              <a:rPr lang="en-US" altLang="ko-KR" sz="1200" b="1" dirty="0">
                <a:solidFill>
                  <a:srgbClr val="FF0000"/>
                </a:solidFill>
              </a:rPr>
              <a:t> &amp;a, </a:t>
            </a:r>
            <a:r>
              <a:rPr lang="en-US" altLang="ko-KR" sz="1200" b="1" dirty="0" err="1">
                <a:solidFill>
                  <a:srgbClr val="FF0000"/>
                </a:solidFill>
              </a:rPr>
              <a:t>int</a:t>
            </a:r>
            <a:r>
              <a:rPr lang="en-US" altLang="ko-KR" sz="1200" b="1" dirty="0">
                <a:solidFill>
                  <a:srgbClr val="FF0000"/>
                </a:solidFill>
              </a:rPr>
              <a:t> &amp;b</a:t>
            </a:r>
            <a:r>
              <a:rPr lang="en-US" altLang="ko-KR" sz="1200" b="1" dirty="0"/>
              <a:t>)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tmp</a:t>
            </a:r>
            <a:r>
              <a:rPr lang="en-US" altLang="ko-KR" sz="1200" dirty="0"/>
              <a:t>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tmp</a:t>
            </a:r>
            <a:r>
              <a:rPr lang="en-US" altLang="ko-KR" sz="1200" dirty="0"/>
              <a:t> = a;</a:t>
            </a:r>
          </a:p>
          <a:p>
            <a:pPr defTabSz="180000"/>
            <a:r>
              <a:rPr lang="en-US" altLang="ko-KR" sz="1200" dirty="0"/>
              <a:t>	a = b;</a:t>
            </a:r>
          </a:p>
          <a:p>
            <a:pPr defTabSz="180000"/>
            <a:r>
              <a:rPr lang="en-US" altLang="ko-KR" sz="1200" dirty="0"/>
              <a:t>	b = </a:t>
            </a:r>
            <a:r>
              <a:rPr lang="en-US" altLang="ko-KR" sz="1200" dirty="0" err="1"/>
              <a:t>tmp</a:t>
            </a:r>
            <a:r>
              <a:rPr lang="en-US" altLang="ko-KR" sz="1200" dirty="0"/>
              <a:t>;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 err="1"/>
              <a:t>int</a:t>
            </a:r>
            <a:r>
              <a:rPr lang="en-US" altLang="ko-KR" sz="1200" dirty="0"/>
              <a:t> main() {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m=2, n=9;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/>
              <a:t>swap(</a:t>
            </a:r>
            <a:r>
              <a:rPr lang="en-US" altLang="ko-KR" sz="1200" b="1" dirty="0">
                <a:solidFill>
                  <a:srgbClr val="FF0000"/>
                </a:solidFill>
              </a:rPr>
              <a:t>m, n</a:t>
            </a:r>
            <a:r>
              <a:rPr lang="en-US" altLang="ko-KR" sz="1200" b="1" dirty="0"/>
              <a:t>);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cout</a:t>
            </a:r>
            <a:r>
              <a:rPr lang="en-US" altLang="ko-KR" sz="1200" dirty="0"/>
              <a:t> &lt;&lt; m &lt;&lt; ‘ ‘ &lt;&lt; n;</a:t>
            </a:r>
          </a:p>
          <a:p>
            <a:pPr defTabSz="180000"/>
            <a:r>
              <a:rPr lang="en-US" altLang="ko-KR" sz="1200" dirty="0"/>
              <a:t>}</a:t>
            </a:r>
            <a:endParaRPr lang="ko-KR" altLang="en-US" sz="1200" dirty="0"/>
          </a:p>
        </p:txBody>
      </p:sp>
      <p:sp>
        <p:nvSpPr>
          <p:cNvPr id="7" name="TextBox 6"/>
          <p:cNvSpPr txBox="1"/>
          <p:nvPr/>
        </p:nvSpPr>
        <p:spPr>
          <a:xfrm>
            <a:off x="4843954" y="3796077"/>
            <a:ext cx="4802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m</a:t>
            </a:r>
            <a:endParaRPr lang="ko-KR" altLang="en-US" sz="1200" dirty="0"/>
          </a:p>
        </p:txBody>
      </p:sp>
      <p:sp>
        <p:nvSpPr>
          <p:cNvPr id="8" name="직사각형 7"/>
          <p:cNvSpPr/>
          <p:nvPr/>
        </p:nvSpPr>
        <p:spPr>
          <a:xfrm>
            <a:off x="5180365" y="3835512"/>
            <a:ext cx="442923" cy="198129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FF0000"/>
                </a:solidFill>
              </a:rPr>
              <a:t>2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845010" y="4086976"/>
            <a:ext cx="4802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n</a:t>
            </a:r>
            <a:endParaRPr lang="ko-KR" altLang="en-US" sz="1200" dirty="0"/>
          </a:p>
        </p:txBody>
      </p:sp>
      <p:sp>
        <p:nvSpPr>
          <p:cNvPr id="10" name="직사각형 9"/>
          <p:cNvSpPr/>
          <p:nvPr/>
        </p:nvSpPr>
        <p:spPr>
          <a:xfrm>
            <a:off x="5181027" y="4127071"/>
            <a:ext cx="442923" cy="198129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FF0000"/>
                </a:solidFill>
                <a:sym typeface="Wingdings"/>
              </a:rPr>
              <a:t>9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740770" y="4733561"/>
            <a:ext cx="13308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(1) swap() </a:t>
            </a:r>
            <a:r>
              <a:rPr lang="ko-KR" altLang="en-US" sz="1100" dirty="0"/>
              <a:t>호출 전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937140" y="4382567"/>
            <a:ext cx="84830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main() </a:t>
            </a:r>
            <a:r>
              <a:rPr lang="ko-KR" altLang="en-US" sz="1000" dirty="0" err="1"/>
              <a:t>스택</a:t>
            </a:r>
            <a:endParaRPr lang="ko-KR" altLang="en-US" sz="1000" dirty="0"/>
          </a:p>
        </p:txBody>
      </p:sp>
      <p:sp>
        <p:nvSpPr>
          <p:cNvPr id="13" name="TextBox 12"/>
          <p:cNvSpPr txBox="1"/>
          <p:nvPr/>
        </p:nvSpPr>
        <p:spPr>
          <a:xfrm>
            <a:off x="6134460" y="4732073"/>
            <a:ext cx="14718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(2) swap() </a:t>
            </a:r>
            <a:r>
              <a:rPr lang="ko-KR" altLang="en-US" sz="1100" dirty="0"/>
              <a:t>호출 직후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316535" y="3796077"/>
            <a:ext cx="4802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m</a:t>
            </a:r>
            <a:endParaRPr lang="ko-KR" altLang="en-US" sz="1200" dirty="0"/>
          </a:p>
        </p:txBody>
      </p:sp>
      <p:sp>
        <p:nvSpPr>
          <p:cNvPr id="16" name="직사각형 15"/>
          <p:cNvSpPr/>
          <p:nvPr/>
        </p:nvSpPr>
        <p:spPr>
          <a:xfrm>
            <a:off x="6652946" y="3835512"/>
            <a:ext cx="442923" cy="198129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317591" y="4086976"/>
            <a:ext cx="4802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n</a:t>
            </a:r>
            <a:endParaRPr lang="ko-KR" altLang="en-US" sz="1200" dirty="0"/>
          </a:p>
        </p:txBody>
      </p:sp>
      <p:sp>
        <p:nvSpPr>
          <p:cNvPr id="18" name="직사각형 17"/>
          <p:cNvSpPr/>
          <p:nvPr/>
        </p:nvSpPr>
        <p:spPr>
          <a:xfrm>
            <a:off x="6653608" y="4127071"/>
            <a:ext cx="442923" cy="198129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sym typeface="Wingdings"/>
              </a:rPr>
              <a:t>9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411166" y="4382567"/>
            <a:ext cx="84830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main() </a:t>
            </a:r>
            <a:r>
              <a:rPr lang="ko-KR" altLang="en-US" sz="1000" dirty="0" err="1"/>
              <a:t>스택</a:t>
            </a:r>
            <a:endParaRPr lang="ko-KR" altLang="en-US" sz="1000" dirty="0"/>
          </a:p>
        </p:txBody>
      </p:sp>
      <p:sp>
        <p:nvSpPr>
          <p:cNvPr id="21" name="TextBox 20"/>
          <p:cNvSpPr txBox="1"/>
          <p:nvPr/>
        </p:nvSpPr>
        <p:spPr>
          <a:xfrm>
            <a:off x="6327373" y="2566231"/>
            <a:ext cx="4802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a</a:t>
            </a:r>
            <a:endParaRPr lang="ko-KR" altLang="en-US" sz="1200" dirty="0"/>
          </a:p>
        </p:txBody>
      </p:sp>
      <p:sp>
        <p:nvSpPr>
          <p:cNvPr id="23" name="TextBox 22"/>
          <p:cNvSpPr txBox="1"/>
          <p:nvPr/>
        </p:nvSpPr>
        <p:spPr>
          <a:xfrm>
            <a:off x="6328429" y="2857130"/>
            <a:ext cx="4802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b</a:t>
            </a:r>
            <a:endParaRPr lang="ko-KR" altLang="en-US" sz="1200" dirty="0"/>
          </a:p>
        </p:txBody>
      </p:sp>
      <p:sp>
        <p:nvSpPr>
          <p:cNvPr id="25" name="TextBox 24"/>
          <p:cNvSpPr txBox="1"/>
          <p:nvPr/>
        </p:nvSpPr>
        <p:spPr>
          <a:xfrm>
            <a:off x="6405406" y="3162981"/>
            <a:ext cx="8579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swap() </a:t>
            </a:r>
            <a:r>
              <a:rPr lang="ko-KR" altLang="en-US" sz="1000" dirty="0" err="1"/>
              <a:t>스택</a:t>
            </a:r>
            <a:endParaRPr lang="ko-KR" altLang="en-US" sz="1000" dirty="0"/>
          </a:p>
        </p:txBody>
      </p:sp>
      <p:sp>
        <p:nvSpPr>
          <p:cNvPr id="26" name="TextBox 25"/>
          <p:cNvSpPr txBox="1"/>
          <p:nvPr/>
        </p:nvSpPr>
        <p:spPr>
          <a:xfrm>
            <a:off x="7662255" y="4733561"/>
            <a:ext cx="114005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(3) swap() </a:t>
            </a:r>
            <a:r>
              <a:rPr lang="ko-KR" altLang="en-US" sz="1100" dirty="0"/>
              <a:t>실행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7744000" y="3790367"/>
            <a:ext cx="4802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m</a:t>
            </a:r>
            <a:endParaRPr lang="ko-KR" altLang="en-US" sz="1200" dirty="0"/>
          </a:p>
        </p:txBody>
      </p:sp>
      <p:sp>
        <p:nvSpPr>
          <p:cNvPr id="29" name="직사각형 28"/>
          <p:cNvSpPr/>
          <p:nvPr/>
        </p:nvSpPr>
        <p:spPr>
          <a:xfrm>
            <a:off x="8080411" y="3829802"/>
            <a:ext cx="442923" cy="198129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 </a:t>
            </a:r>
            <a:r>
              <a:rPr lang="en-US" altLang="ko-KR" sz="1200" dirty="0">
                <a:solidFill>
                  <a:srgbClr val="FF0000"/>
                </a:solidFill>
              </a:rPr>
              <a:t>9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745056" y="4081266"/>
            <a:ext cx="4802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n</a:t>
            </a:r>
            <a:endParaRPr lang="ko-KR" altLang="en-US" sz="1200" dirty="0"/>
          </a:p>
        </p:txBody>
      </p:sp>
      <p:sp>
        <p:nvSpPr>
          <p:cNvPr id="31" name="직사각형 30"/>
          <p:cNvSpPr/>
          <p:nvPr/>
        </p:nvSpPr>
        <p:spPr>
          <a:xfrm>
            <a:off x="8081073" y="4121361"/>
            <a:ext cx="442923" cy="198129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sym typeface="Wingdings"/>
              </a:rPr>
              <a:t>9 </a:t>
            </a:r>
            <a:r>
              <a:rPr lang="en-US" altLang="ko-KR" sz="1200" dirty="0">
                <a:solidFill>
                  <a:srgbClr val="FF0000"/>
                </a:solidFill>
                <a:sym typeface="Wingdings"/>
              </a:rPr>
              <a:t>2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7914100" y="4382567"/>
            <a:ext cx="84830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main() </a:t>
            </a:r>
            <a:r>
              <a:rPr lang="ko-KR" altLang="en-US" sz="1000" dirty="0" err="1"/>
              <a:t>스택</a:t>
            </a:r>
            <a:endParaRPr lang="ko-KR" altLang="en-US" sz="1000" dirty="0"/>
          </a:p>
        </p:txBody>
      </p:sp>
      <p:sp>
        <p:nvSpPr>
          <p:cNvPr id="38" name="TextBox 37"/>
          <p:cNvSpPr txBox="1"/>
          <p:nvPr/>
        </p:nvSpPr>
        <p:spPr>
          <a:xfrm>
            <a:off x="7833020" y="3162981"/>
            <a:ext cx="8579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swap() </a:t>
            </a:r>
            <a:r>
              <a:rPr lang="ko-KR" altLang="en-US" sz="1000" dirty="0" err="1"/>
              <a:t>스택</a:t>
            </a:r>
            <a:endParaRPr lang="ko-KR" altLang="en-US" sz="1000" dirty="0"/>
          </a:p>
        </p:txBody>
      </p:sp>
      <p:sp>
        <p:nvSpPr>
          <p:cNvPr id="39" name="TextBox 38"/>
          <p:cNvSpPr txBox="1"/>
          <p:nvPr/>
        </p:nvSpPr>
        <p:spPr>
          <a:xfrm>
            <a:off x="9072344" y="4733561"/>
            <a:ext cx="13308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(4) swap() </a:t>
            </a:r>
            <a:r>
              <a:rPr lang="ko-KR" altLang="en-US" sz="1100" dirty="0"/>
              <a:t>리턴 후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9204284" y="3790367"/>
            <a:ext cx="4802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m</a:t>
            </a:r>
            <a:endParaRPr lang="ko-KR" altLang="en-US" sz="1200" dirty="0"/>
          </a:p>
        </p:txBody>
      </p:sp>
      <p:sp>
        <p:nvSpPr>
          <p:cNvPr id="42" name="직사각형 41"/>
          <p:cNvSpPr/>
          <p:nvPr/>
        </p:nvSpPr>
        <p:spPr>
          <a:xfrm>
            <a:off x="9540695" y="3829802"/>
            <a:ext cx="442923" cy="198129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9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9205340" y="4081266"/>
            <a:ext cx="4802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n</a:t>
            </a:r>
            <a:endParaRPr lang="ko-KR" altLang="en-US" sz="1200" dirty="0"/>
          </a:p>
        </p:txBody>
      </p:sp>
      <p:sp>
        <p:nvSpPr>
          <p:cNvPr id="44" name="직사각형 43"/>
          <p:cNvSpPr/>
          <p:nvPr/>
        </p:nvSpPr>
        <p:spPr>
          <a:xfrm>
            <a:off x="9541357" y="4121361"/>
            <a:ext cx="442923" cy="198129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sym typeface="Wingdings"/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9259045" y="4382567"/>
            <a:ext cx="84830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main() </a:t>
            </a:r>
            <a:r>
              <a:rPr lang="ko-KR" altLang="en-US" sz="1000" dirty="0" err="1"/>
              <a:t>스택</a:t>
            </a:r>
            <a:endParaRPr lang="ko-KR" altLang="en-US" sz="1000" dirty="0"/>
          </a:p>
        </p:txBody>
      </p:sp>
      <p:cxnSp>
        <p:nvCxnSpPr>
          <p:cNvPr id="46" name="직선 연결선 45"/>
          <p:cNvCxnSpPr/>
          <p:nvPr/>
        </p:nvCxnSpPr>
        <p:spPr>
          <a:xfrm>
            <a:off x="6064916" y="2138797"/>
            <a:ext cx="0" cy="249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/>
          <p:cNvCxnSpPr/>
          <p:nvPr/>
        </p:nvCxnSpPr>
        <p:spPr>
          <a:xfrm>
            <a:off x="7530852" y="2132856"/>
            <a:ext cx="0" cy="249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/>
          <p:cNvCxnSpPr/>
          <p:nvPr/>
        </p:nvCxnSpPr>
        <p:spPr>
          <a:xfrm>
            <a:off x="8953665" y="2183079"/>
            <a:ext cx="0" cy="249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곱셈 기호 50"/>
          <p:cNvSpPr/>
          <p:nvPr/>
        </p:nvSpPr>
        <p:spPr>
          <a:xfrm>
            <a:off x="8098304" y="3832216"/>
            <a:ext cx="240027" cy="217682"/>
          </a:xfrm>
          <a:prstGeom prst="mathMultiply">
            <a:avLst>
              <a:gd name="adj1" fmla="val 477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곱셈 기호 51"/>
          <p:cNvSpPr/>
          <p:nvPr/>
        </p:nvSpPr>
        <p:spPr>
          <a:xfrm>
            <a:off x="8117284" y="4101807"/>
            <a:ext cx="240027" cy="217682"/>
          </a:xfrm>
          <a:prstGeom prst="mathMultiply">
            <a:avLst>
              <a:gd name="adj1" fmla="val 477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모서리가 둥근 사각형 설명선 54"/>
          <p:cNvSpPr/>
          <p:nvPr/>
        </p:nvSpPr>
        <p:spPr>
          <a:xfrm>
            <a:off x="6270447" y="1700809"/>
            <a:ext cx="1349157" cy="626287"/>
          </a:xfrm>
          <a:prstGeom prst="wedgeRoundRectCallout">
            <a:avLst>
              <a:gd name="adj1" fmla="val -31432"/>
              <a:gd name="adj2" fmla="val 9481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a, b</a:t>
            </a:r>
            <a:r>
              <a:rPr lang="ko-KR" altLang="en-US" sz="1000" dirty="0">
                <a:solidFill>
                  <a:schemeClr val="tx1"/>
                </a:solidFill>
              </a:rPr>
              <a:t>는 </a:t>
            </a:r>
            <a:r>
              <a:rPr lang="en-US" altLang="ko-KR" sz="1000" dirty="0">
                <a:solidFill>
                  <a:schemeClr val="tx1"/>
                </a:solidFill>
              </a:rPr>
              <a:t>m, n</a:t>
            </a:r>
            <a:r>
              <a:rPr lang="ko-KR" altLang="en-US" sz="1000" dirty="0">
                <a:solidFill>
                  <a:schemeClr val="tx1"/>
                </a:solidFill>
              </a:rPr>
              <a:t>의 별명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a, b</a:t>
            </a:r>
            <a:r>
              <a:rPr lang="ko-KR" altLang="en-US" sz="1000" dirty="0">
                <a:solidFill>
                  <a:schemeClr val="tx1"/>
                </a:solidFill>
              </a:rPr>
              <a:t> 이름만 생성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변수 공간 생기지 않음</a:t>
            </a:r>
          </a:p>
        </p:txBody>
      </p:sp>
      <p:sp>
        <p:nvSpPr>
          <p:cNvPr id="56" name="모서리가 둥근 사각형 설명선 55"/>
          <p:cNvSpPr/>
          <p:nvPr/>
        </p:nvSpPr>
        <p:spPr>
          <a:xfrm>
            <a:off x="9685638" y="3102799"/>
            <a:ext cx="730842" cy="451457"/>
          </a:xfrm>
          <a:prstGeom prst="wedgeRoundRectCallout">
            <a:avLst>
              <a:gd name="adj1" fmla="val 11057"/>
              <a:gd name="adj2" fmla="val 99665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m, n</a:t>
            </a:r>
            <a:r>
              <a:rPr lang="ko-KR" altLang="en-US" sz="1000" dirty="0">
                <a:solidFill>
                  <a:schemeClr val="tx1"/>
                </a:solidFill>
              </a:rPr>
              <a:t>이 변경됨</a:t>
            </a:r>
          </a:p>
        </p:txBody>
      </p:sp>
      <p:sp>
        <p:nvSpPr>
          <p:cNvPr id="59" name="자유형 58"/>
          <p:cNvSpPr/>
          <p:nvPr/>
        </p:nvSpPr>
        <p:spPr>
          <a:xfrm>
            <a:off x="6143885" y="2715916"/>
            <a:ext cx="272434" cy="1196502"/>
          </a:xfrm>
          <a:custGeom>
            <a:avLst/>
            <a:gdLst>
              <a:gd name="connsiteX0" fmla="*/ 252979 w 272434"/>
              <a:gd name="connsiteY0" fmla="*/ 0 h 1196502"/>
              <a:gd name="connsiteX1" fmla="*/ 60 w 272434"/>
              <a:gd name="connsiteY1" fmla="*/ 671208 h 1196502"/>
              <a:gd name="connsiteX2" fmla="*/ 272434 w 272434"/>
              <a:gd name="connsiteY2" fmla="*/ 1196502 h 1196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2434" h="1196502">
                <a:moveTo>
                  <a:pt x="252979" y="0"/>
                </a:moveTo>
                <a:cubicBezTo>
                  <a:pt x="124898" y="235895"/>
                  <a:pt x="-3183" y="471791"/>
                  <a:pt x="60" y="671208"/>
                </a:cubicBezTo>
                <a:cubicBezTo>
                  <a:pt x="3302" y="870625"/>
                  <a:pt x="137868" y="1033563"/>
                  <a:pt x="272434" y="1196502"/>
                </a:cubicBezTo>
              </a:path>
            </a:pathLst>
          </a:custGeom>
          <a:noFill/>
          <a:ln w="12700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자유형 59"/>
          <p:cNvSpPr/>
          <p:nvPr/>
        </p:nvSpPr>
        <p:spPr>
          <a:xfrm>
            <a:off x="6147947" y="3030719"/>
            <a:ext cx="272434" cy="1196502"/>
          </a:xfrm>
          <a:custGeom>
            <a:avLst/>
            <a:gdLst>
              <a:gd name="connsiteX0" fmla="*/ 252979 w 272434"/>
              <a:gd name="connsiteY0" fmla="*/ 0 h 1196502"/>
              <a:gd name="connsiteX1" fmla="*/ 60 w 272434"/>
              <a:gd name="connsiteY1" fmla="*/ 671208 h 1196502"/>
              <a:gd name="connsiteX2" fmla="*/ 272434 w 272434"/>
              <a:gd name="connsiteY2" fmla="*/ 1196502 h 1196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2434" h="1196502">
                <a:moveTo>
                  <a:pt x="252979" y="0"/>
                </a:moveTo>
                <a:cubicBezTo>
                  <a:pt x="124898" y="235895"/>
                  <a:pt x="-3183" y="471791"/>
                  <a:pt x="60" y="671208"/>
                </a:cubicBezTo>
                <a:cubicBezTo>
                  <a:pt x="3302" y="870625"/>
                  <a:pt x="137868" y="1033563"/>
                  <a:pt x="272434" y="1196502"/>
                </a:cubicBezTo>
              </a:path>
            </a:pathLst>
          </a:custGeom>
          <a:noFill/>
          <a:ln w="12700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TextBox 61"/>
          <p:cNvSpPr txBox="1"/>
          <p:nvPr/>
        </p:nvSpPr>
        <p:spPr>
          <a:xfrm>
            <a:off x="7744893" y="2556258"/>
            <a:ext cx="4802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a</a:t>
            </a:r>
            <a:endParaRPr lang="ko-KR" altLang="en-US" sz="1200" dirty="0"/>
          </a:p>
        </p:txBody>
      </p:sp>
      <p:sp>
        <p:nvSpPr>
          <p:cNvPr id="63" name="TextBox 62"/>
          <p:cNvSpPr txBox="1"/>
          <p:nvPr/>
        </p:nvSpPr>
        <p:spPr>
          <a:xfrm>
            <a:off x="7745949" y="2847157"/>
            <a:ext cx="4802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b</a:t>
            </a:r>
            <a:endParaRPr lang="ko-KR" altLang="en-US" sz="1200" dirty="0"/>
          </a:p>
        </p:txBody>
      </p:sp>
      <p:sp>
        <p:nvSpPr>
          <p:cNvPr id="100" name="자유형 99"/>
          <p:cNvSpPr/>
          <p:nvPr/>
        </p:nvSpPr>
        <p:spPr>
          <a:xfrm>
            <a:off x="7578175" y="2709783"/>
            <a:ext cx="272434" cy="1196502"/>
          </a:xfrm>
          <a:custGeom>
            <a:avLst/>
            <a:gdLst>
              <a:gd name="connsiteX0" fmla="*/ 252979 w 272434"/>
              <a:gd name="connsiteY0" fmla="*/ 0 h 1196502"/>
              <a:gd name="connsiteX1" fmla="*/ 60 w 272434"/>
              <a:gd name="connsiteY1" fmla="*/ 671208 h 1196502"/>
              <a:gd name="connsiteX2" fmla="*/ 272434 w 272434"/>
              <a:gd name="connsiteY2" fmla="*/ 1196502 h 1196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2434" h="1196502">
                <a:moveTo>
                  <a:pt x="252979" y="0"/>
                </a:moveTo>
                <a:cubicBezTo>
                  <a:pt x="124898" y="235895"/>
                  <a:pt x="-3183" y="471791"/>
                  <a:pt x="60" y="671208"/>
                </a:cubicBezTo>
                <a:cubicBezTo>
                  <a:pt x="3302" y="870625"/>
                  <a:pt x="137868" y="1033563"/>
                  <a:pt x="272434" y="1196502"/>
                </a:cubicBezTo>
              </a:path>
            </a:pathLst>
          </a:custGeom>
          <a:noFill/>
          <a:ln w="12700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자유형 100"/>
          <p:cNvSpPr/>
          <p:nvPr/>
        </p:nvSpPr>
        <p:spPr>
          <a:xfrm>
            <a:off x="7582237" y="3024586"/>
            <a:ext cx="272434" cy="1196502"/>
          </a:xfrm>
          <a:custGeom>
            <a:avLst/>
            <a:gdLst>
              <a:gd name="connsiteX0" fmla="*/ 252979 w 272434"/>
              <a:gd name="connsiteY0" fmla="*/ 0 h 1196502"/>
              <a:gd name="connsiteX1" fmla="*/ 60 w 272434"/>
              <a:gd name="connsiteY1" fmla="*/ 671208 h 1196502"/>
              <a:gd name="connsiteX2" fmla="*/ 272434 w 272434"/>
              <a:gd name="connsiteY2" fmla="*/ 1196502 h 1196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2434" h="1196502">
                <a:moveTo>
                  <a:pt x="252979" y="0"/>
                </a:moveTo>
                <a:cubicBezTo>
                  <a:pt x="124898" y="235895"/>
                  <a:pt x="-3183" y="471791"/>
                  <a:pt x="60" y="671208"/>
                </a:cubicBezTo>
                <a:cubicBezTo>
                  <a:pt x="3302" y="870625"/>
                  <a:pt x="137868" y="1033563"/>
                  <a:pt x="272434" y="1196502"/>
                </a:cubicBezTo>
              </a:path>
            </a:pathLst>
          </a:custGeom>
          <a:noFill/>
          <a:ln w="12700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모서리가 둥근 사각형 설명선 101"/>
          <p:cNvSpPr/>
          <p:nvPr/>
        </p:nvSpPr>
        <p:spPr>
          <a:xfrm>
            <a:off x="4012137" y="1983956"/>
            <a:ext cx="1349157" cy="332884"/>
          </a:xfrm>
          <a:prstGeom prst="wedgeRoundRectCallout">
            <a:avLst>
              <a:gd name="adj1" fmla="val -87000"/>
              <a:gd name="adj2" fmla="val 9906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참조 매개 변수 </a:t>
            </a:r>
            <a:r>
              <a:rPr lang="en-US" altLang="ko-KR" sz="1000" dirty="0">
                <a:solidFill>
                  <a:schemeClr val="tx1"/>
                </a:solidFill>
              </a:rPr>
              <a:t>a, b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03" name="모서리가 둥근 사각형 설명선 102"/>
          <p:cNvSpPr/>
          <p:nvPr/>
        </p:nvSpPr>
        <p:spPr>
          <a:xfrm>
            <a:off x="3111311" y="3053028"/>
            <a:ext cx="1339749" cy="392170"/>
          </a:xfrm>
          <a:prstGeom prst="wedgeRoundRectCallout">
            <a:avLst>
              <a:gd name="adj1" fmla="val -78070"/>
              <a:gd name="adj2" fmla="val 2556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참조 매개 변수를 보통 변수처럼 사용</a:t>
            </a:r>
          </a:p>
        </p:txBody>
      </p:sp>
      <p:sp>
        <p:nvSpPr>
          <p:cNvPr id="104" name="모서리가 둥근 사각형 설명선 103"/>
          <p:cNvSpPr/>
          <p:nvPr/>
        </p:nvSpPr>
        <p:spPr>
          <a:xfrm>
            <a:off x="1991544" y="5047102"/>
            <a:ext cx="1224136" cy="720079"/>
          </a:xfrm>
          <a:prstGeom prst="wedgeRoundRectCallout">
            <a:avLst>
              <a:gd name="adj1" fmla="val -3020"/>
              <a:gd name="adj2" fmla="val -5132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함수가 호출되면 </a:t>
            </a:r>
            <a:r>
              <a:rPr lang="en-US" altLang="ko-KR" sz="1000" dirty="0">
                <a:solidFill>
                  <a:schemeClr val="tx1"/>
                </a:solidFill>
              </a:rPr>
              <a:t>m,</a:t>
            </a:r>
            <a:r>
              <a:rPr lang="ko-KR" altLang="en-US" sz="1000" dirty="0">
                <a:solidFill>
                  <a:schemeClr val="tx1"/>
                </a:solidFill>
              </a:rPr>
              <a:t> </a:t>
            </a:r>
            <a:r>
              <a:rPr lang="en-US" altLang="ko-KR" sz="1000" dirty="0">
                <a:solidFill>
                  <a:schemeClr val="tx1"/>
                </a:solidFill>
              </a:rPr>
              <a:t>n</a:t>
            </a:r>
            <a:r>
              <a:rPr lang="ko-KR" altLang="en-US" sz="1000" dirty="0">
                <a:solidFill>
                  <a:schemeClr val="tx1"/>
                </a:solidFill>
              </a:rPr>
              <a:t>에 대한 참조 변수 </a:t>
            </a:r>
            <a:r>
              <a:rPr lang="en-US" altLang="ko-KR" sz="1000" dirty="0">
                <a:solidFill>
                  <a:schemeClr val="tx1"/>
                </a:solidFill>
              </a:rPr>
              <a:t>a, b</a:t>
            </a:r>
            <a:r>
              <a:rPr lang="ko-KR" altLang="en-US" sz="1000" dirty="0">
                <a:solidFill>
                  <a:schemeClr val="tx1"/>
                </a:solidFill>
              </a:rPr>
              <a:t>가 생긴다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05" name="자유형 104"/>
          <p:cNvSpPr/>
          <p:nvPr/>
        </p:nvSpPr>
        <p:spPr>
          <a:xfrm>
            <a:off x="1726680" y="4427524"/>
            <a:ext cx="498509" cy="841118"/>
          </a:xfrm>
          <a:custGeom>
            <a:avLst/>
            <a:gdLst>
              <a:gd name="connsiteX0" fmla="*/ 390198 w 498509"/>
              <a:gd name="connsiteY0" fmla="*/ 953928 h 953928"/>
              <a:gd name="connsiteX1" fmla="*/ 1092 w 498509"/>
              <a:gd name="connsiteY1" fmla="*/ 341086 h 953928"/>
              <a:gd name="connsiteX2" fmla="*/ 497203 w 498509"/>
              <a:gd name="connsiteY2" fmla="*/ 618 h 953928"/>
              <a:gd name="connsiteX3" fmla="*/ 147007 w 498509"/>
              <a:gd name="connsiteY3" fmla="*/ 263264 h 953928"/>
              <a:gd name="connsiteX4" fmla="*/ 185917 w 498509"/>
              <a:gd name="connsiteY4" fmla="*/ 487001 h 953928"/>
              <a:gd name="connsiteX5" fmla="*/ 438837 w 498509"/>
              <a:gd name="connsiteY5" fmla="*/ 749647 h 953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8509" h="953928">
                <a:moveTo>
                  <a:pt x="390198" y="953928"/>
                </a:moveTo>
                <a:cubicBezTo>
                  <a:pt x="186728" y="726949"/>
                  <a:pt x="-16742" y="499971"/>
                  <a:pt x="1092" y="341086"/>
                </a:cubicBezTo>
                <a:cubicBezTo>
                  <a:pt x="18926" y="182201"/>
                  <a:pt x="472884" y="13588"/>
                  <a:pt x="497203" y="618"/>
                </a:cubicBezTo>
                <a:cubicBezTo>
                  <a:pt x="521522" y="-12352"/>
                  <a:pt x="198888" y="182200"/>
                  <a:pt x="147007" y="263264"/>
                </a:cubicBezTo>
                <a:cubicBezTo>
                  <a:pt x="95126" y="344328"/>
                  <a:pt x="137279" y="405937"/>
                  <a:pt x="185917" y="487001"/>
                </a:cubicBezTo>
                <a:cubicBezTo>
                  <a:pt x="234555" y="568065"/>
                  <a:pt x="336696" y="658856"/>
                  <a:pt x="438837" y="749647"/>
                </a:cubicBezTo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4190217" y="4674050"/>
            <a:ext cx="478506" cy="276999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9 2</a:t>
            </a:r>
          </a:p>
        </p:txBody>
      </p:sp>
    </p:spTree>
    <p:extLst>
      <p:ext uri="{BB962C8B-B14F-4D97-AF65-F5344CB8AC3E}">
        <p14:creationId xmlns:p14="http://schemas.microsoft.com/office/powerpoint/2010/main" val="159516129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참조 매개변수가 필요한 사례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 vert="horz">
            <a:noAutofit/>
          </a:bodyPr>
          <a:lstStyle/>
          <a:p>
            <a:pPr>
              <a:spcAft>
                <a:spcPts val="0"/>
              </a:spcAft>
            </a:pPr>
            <a:r>
              <a:rPr lang="ko-KR" altLang="en-US" dirty="0"/>
              <a:t>다음</a:t>
            </a:r>
            <a:r>
              <a:rPr lang="en-US" altLang="ko-KR" dirty="0"/>
              <a:t> </a:t>
            </a:r>
            <a:r>
              <a:rPr lang="ko-KR" altLang="en-US" dirty="0"/>
              <a:t>코드에 어떤 문제가 있을까</a:t>
            </a:r>
            <a:r>
              <a:rPr lang="en-US" altLang="ko-KR" dirty="0"/>
              <a:t>?</a:t>
            </a:r>
          </a:p>
          <a:p>
            <a:pPr lvl="1">
              <a:spcBef>
                <a:spcPts val="1200"/>
              </a:spcBef>
              <a:spcAft>
                <a:spcPts val="0"/>
              </a:spcAft>
            </a:pPr>
            <a:r>
              <a:rPr lang="en-US" altLang="ko-KR" dirty="0"/>
              <a:t>average() </a:t>
            </a:r>
            <a:r>
              <a:rPr lang="ko-KR" altLang="en-US" dirty="0"/>
              <a:t>함수의 작동</a:t>
            </a:r>
            <a:endParaRPr lang="en-US" altLang="ko-KR" dirty="0"/>
          </a:p>
          <a:p>
            <a:pPr lvl="2">
              <a:lnSpc>
                <a:spcPct val="100000"/>
              </a:lnSpc>
            </a:pPr>
            <a:r>
              <a:rPr lang="ko-KR" altLang="en-US" sz="1800" dirty="0"/>
              <a:t>계산에 오류가 있으면 </a:t>
            </a:r>
            <a:r>
              <a:rPr lang="en-US" altLang="ko-KR" sz="1800" dirty="0"/>
              <a:t>0</a:t>
            </a:r>
            <a:r>
              <a:rPr lang="ko-KR" altLang="en-US" sz="1800" dirty="0"/>
              <a:t> 리턴</a:t>
            </a:r>
            <a:r>
              <a:rPr lang="en-US" altLang="ko-KR" sz="1800" dirty="0"/>
              <a:t>, </a:t>
            </a:r>
            <a:r>
              <a:rPr lang="ko-KR" altLang="en-US" sz="1800" dirty="0"/>
              <a:t>아니면 평균 리턴</a:t>
            </a:r>
            <a:endParaRPr lang="en-US" altLang="ko-KR" sz="1800" dirty="0"/>
          </a:p>
          <a:p>
            <a:pPr lvl="1">
              <a:spcBef>
                <a:spcPts val="1200"/>
              </a:spcBef>
              <a:spcAft>
                <a:spcPts val="0"/>
              </a:spcAft>
            </a:pPr>
            <a:r>
              <a:rPr lang="ko-KR" altLang="en-US" dirty="0"/>
              <a:t>만일 </a:t>
            </a:r>
            <a:r>
              <a:rPr lang="en-US" altLang="ko-KR" dirty="0"/>
              <a:t>average()</a:t>
            </a:r>
            <a:r>
              <a:rPr lang="ko-KR" altLang="en-US" dirty="0"/>
              <a:t>가 </a:t>
            </a:r>
            <a:r>
              <a:rPr lang="ko-KR" altLang="en-US" dirty="0" err="1"/>
              <a:t>리턴한</a:t>
            </a:r>
            <a:r>
              <a:rPr lang="ko-KR" altLang="en-US" dirty="0"/>
              <a:t> 값이 </a:t>
            </a:r>
            <a:r>
              <a:rPr lang="en-US" altLang="ko-KR" dirty="0"/>
              <a:t>0</a:t>
            </a:r>
            <a:r>
              <a:rPr lang="ko-KR" altLang="en-US" dirty="0"/>
              <a:t>이라면</a:t>
            </a:r>
            <a:r>
              <a:rPr lang="en-US" altLang="ko-KR" dirty="0"/>
              <a:t>?</a:t>
            </a:r>
          </a:p>
          <a:p>
            <a:pPr lvl="2">
              <a:lnSpc>
                <a:spcPct val="100000"/>
              </a:lnSpc>
            </a:pPr>
            <a:r>
              <a:rPr lang="ko-KR" altLang="en-US" sz="1800" dirty="0"/>
              <a:t>평균이 </a:t>
            </a:r>
            <a:r>
              <a:rPr lang="en-US" altLang="ko-KR" sz="1800" dirty="0"/>
              <a:t>0</a:t>
            </a:r>
            <a:r>
              <a:rPr lang="ko-KR" altLang="en-US" sz="1800" dirty="0"/>
              <a:t>인 거야</a:t>
            </a:r>
            <a:r>
              <a:rPr lang="en-US" altLang="ko-KR" sz="1800" dirty="0"/>
              <a:t>? </a:t>
            </a:r>
            <a:r>
              <a:rPr lang="ko-KR" altLang="en-US" sz="1800" dirty="0"/>
              <a:t>아니면 오류가 발생한 거야</a:t>
            </a:r>
            <a:r>
              <a:rPr lang="en-US" altLang="ko-KR" sz="1800" dirty="0"/>
              <a:t>?</a:t>
            </a:r>
            <a:endParaRPr lang="ko-KR" altLang="en-US" sz="1800" dirty="0"/>
          </a:p>
        </p:txBody>
      </p:sp>
      <p:sp>
        <p:nvSpPr>
          <p:cNvPr id="5" name="직사각형 4"/>
          <p:cNvSpPr/>
          <p:nvPr/>
        </p:nvSpPr>
        <p:spPr>
          <a:xfrm>
            <a:off x="3557159" y="3153888"/>
            <a:ext cx="3528392" cy="120032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 err="1"/>
              <a:t>int</a:t>
            </a:r>
            <a:r>
              <a:rPr lang="en-US" altLang="ko-KR" sz="1200" dirty="0"/>
              <a:t> average(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a[], 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size) {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/>
              <a:t>if(size &lt;= 0) return 0;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sum = 0;</a:t>
            </a:r>
          </a:p>
          <a:p>
            <a:pPr defTabSz="180000"/>
            <a:r>
              <a:rPr lang="en-US" altLang="ko-KR" sz="1200" dirty="0"/>
              <a:t>	for(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=0;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&lt;size;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++) sum += a[</a:t>
            </a:r>
            <a:r>
              <a:rPr lang="en-US" altLang="ko-KR" sz="1200" dirty="0" err="1"/>
              <a:t>i</a:t>
            </a:r>
            <a:r>
              <a:rPr lang="en-US" altLang="ko-KR" sz="1200" dirty="0"/>
              <a:t>];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/>
              <a:t>return</a:t>
            </a:r>
            <a:r>
              <a:rPr lang="ko-KR" altLang="en-US" sz="1200" b="1" dirty="0"/>
              <a:t> </a:t>
            </a:r>
            <a:r>
              <a:rPr lang="en-US" altLang="ko-KR" sz="1200" b="1" dirty="0"/>
              <a:t>sum/size;</a:t>
            </a:r>
          </a:p>
          <a:p>
            <a:pPr defTabSz="180000"/>
            <a:r>
              <a:rPr lang="en-US" altLang="ko-KR" sz="1200" dirty="0"/>
              <a:t>}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6179723" y="4726329"/>
            <a:ext cx="2391788" cy="83099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 err="1"/>
              <a:t>int</a:t>
            </a:r>
            <a:r>
              <a:rPr lang="en-US" altLang="ko-KR" sz="1200" dirty="0"/>
              <a:t> x[ ]={1,2,3,4};</a:t>
            </a:r>
          </a:p>
          <a:p>
            <a:pPr defTabSz="180000"/>
            <a:r>
              <a:rPr lang="en-US" altLang="ko-KR" sz="1200" b="1" dirty="0" err="1"/>
              <a:t>int</a:t>
            </a:r>
            <a:r>
              <a:rPr lang="en-US" altLang="ko-KR" sz="1200" b="1" dirty="0"/>
              <a:t> </a:t>
            </a:r>
            <a:r>
              <a:rPr lang="en-US" altLang="ko-KR" sz="1200" b="1" dirty="0" err="1"/>
              <a:t>avg</a:t>
            </a:r>
            <a:r>
              <a:rPr lang="en-US" altLang="ko-KR" sz="1200" b="1" dirty="0"/>
              <a:t> = average(x, -1);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// </a:t>
            </a:r>
            <a:r>
              <a:rPr lang="en-US" altLang="ko-KR" sz="1200" dirty="0" err="1"/>
              <a:t>avg</a:t>
            </a:r>
            <a:r>
              <a:rPr lang="ko-KR" altLang="en-US" sz="1200" dirty="0"/>
              <a:t>는 </a:t>
            </a:r>
            <a:r>
              <a:rPr lang="en-US" altLang="ko-KR" sz="1200" dirty="0"/>
              <a:t>0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2112331" y="4726329"/>
            <a:ext cx="2367472" cy="83099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 err="1"/>
              <a:t>int</a:t>
            </a:r>
            <a:r>
              <a:rPr lang="en-US" altLang="ko-KR" sz="1200" dirty="0"/>
              <a:t> x[ ]={1,2,3,4};</a:t>
            </a:r>
          </a:p>
          <a:p>
            <a:pPr defTabSz="180000"/>
            <a:r>
              <a:rPr lang="en-US" altLang="ko-KR" sz="1200" b="1" dirty="0" err="1"/>
              <a:t>int</a:t>
            </a:r>
            <a:r>
              <a:rPr lang="en-US" altLang="ko-KR" sz="1200" b="1" dirty="0"/>
              <a:t> </a:t>
            </a:r>
            <a:r>
              <a:rPr lang="en-US" altLang="ko-KR" sz="1200" b="1" dirty="0" err="1"/>
              <a:t>avg</a:t>
            </a:r>
            <a:r>
              <a:rPr lang="en-US" altLang="ko-KR" sz="1200" b="1" dirty="0"/>
              <a:t> = average(x, 4);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// </a:t>
            </a:r>
            <a:r>
              <a:rPr lang="en-US" altLang="ko-KR" sz="1200" dirty="0" err="1"/>
              <a:t>avg</a:t>
            </a:r>
            <a:r>
              <a:rPr lang="ko-KR" altLang="en-US" sz="1200" dirty="0"/>
              <a:t>는</a:t>
            </a:r>
            <a:r>
              <a:rPr lang="en-US" altLang="ko-KR" sz="1200" dirty="0"/>
              <a:t> 2</a:t>
            </a:r>
          </a:p>
        </p:txBody>
      </p:sp>
      <p:sp>
        <p:nvSpPr>
          <p:cNvPr id="8" name="자유형 7"/>
          <p:cNvSpPr/>
          <p:nvPr/>
        </p:nvSpPr>
        <p:spPr>
          <a:xfrm>
            <a:off x="3700451" y="4244354"/>
            <a:ext cx="886178" cy="784578"/>
          </a:xfrm>
          <a:custGeom>
            <a:avLst/>
            <a:gdLst>
              <a:gd name="connsiteX0" fmla="*/ 0 w 886178"/>
              <a:gd name="connsiteY0" fmla="*/ 784578 h 784578"/>
              <a:gd name="connsiteX1" fmla="*/ 886178 w 886178"/>
              <a:gd name="connsiteY1" fmla="*/ 0 h 784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86178" h="784578">
                <a:moveTo>
                  <a:pt x="0" y="784578"/>
                </a:moveTo>
                <a:lnTo>
                  <a:pt x="886178" y="0"/>
                </a:ln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4233582" y="4447787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>
                <a:solidFill>
                  <a:srgbClr val="FF0000"/>
                </a:solidFill>
              </a:rPr>
              <a:t>호출</a:t>
            </a:r>
          </a:p>
        </p:txBody>
      </p:sp>
      <p:sp>
        <p:nvSpPr>
          <p:cNvPr id="10" name="자유형 9"/>
          <p:cNvSpPr/>
          <p:nvPr/>
        </p:nvSpPr>
        <p:spPr>
          <a:xfrm flipH="1">
            <a:off x="5450229" y="4242811"/>
            <a:ext cx="836320" cy="786122"/>
          </a:xfrm>
          <a:custGeom>
            <a:avLst/>
            <a:gdLst>
              <a:gd name="connsiteX0" fmla="*/ 0 w 886178"/>
              <a:gd name="connsiteY0" fmla="*/ 784578 h 784578"/>
              <a:gd name="connsiteX1" fmla="*/ 886178 w 886178"/>
              <a:gd name="connsiteY1" fmla="*/ 0 h 784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86178" h="784578">
                <a:moveTo>
                  <a:pt x="0" y="784578"/>
                </a:moveTo>
                <a:lnTo>
                  <a:pt x="886178" y="0"/>
                </a:ln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5321356" y="4442630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>
                <a:solidFill>
                  <a:srgbClr val="FF0000"/>
                </a:solidFill>
              </a:rPr>
              <a:t>호출</a:t>
            </a:r>
          </a:p>
        </p:txBody>
      </p:sp>
      <p:sp>
        <p:nvSpPr>
          <p:cNvPr id="13" name="타원형 설명선 12"/>
          <p:cNvSpPr/>
          <p:nvPr/>
        </p:nvSpPr>
        <p:spPr>
          <a:xfrm>
            <a:off x="2469733" y="5734440"/>
            <a:ext cx="1763848" cy="428352"/>
          </a:xfrm>
          <a:prstGeom prst="wedgeEllipseCallout">
            <a:avLst>
              <a:gd name="adj1" fmla="val -32634"/>
              <a:gd name="adj2" fmla="val -75773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흠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평균이 </a:t>
            </a:r>
            <a:r>
              <a:rPr lang="en-US" altLang="ko-KR" sz="1200" dirty="0">
                <a:solidFill>
                  <a:schemeClr val="tx1"/>
                </a:solidFill>
              </a:rPr>
              <a:t>2</a:t>
            </a:r>
            <a:r>
              <a:rPr lang="ko-KR" altLang="en-US" sz="1200" dirty="0">
                <a:solidFill>
                  <a:schemeClr val="tx1"/>
                </a:solidFill>
              </a:rPr>
              <a:t>군</a:t>
            </a:r>
            <a:r>
              <a:rPr lang="en-US" altLang="ko-KR" sz="1200" dirty="0">
                <a:solidFill>
                  <a:schemeClr val="tx1"/>
                </a:solidFill>
              </a:rPr>
              <a:t>. </a:t>
            </a:r>
            <a:r>
              <a:rPr lang="ko-KR" altLang="en-US" sz="1200" dirty="0">
                <a:solidFill>
                  <a:schemeClr val="tx1"/>
                </a:solidFill>
              </a:rPr>
              <a:t>알았어</a:t>
            </a:r>
            <a:r>
              <a:rPr lang="en-US" altLang="ko-KR" sz="1200" dirty="0">
                <a:solidFill>
                  <a:schemeClr val="tx1"/>
                </a:solidFill>
              </a:rPr>
              <a:t>!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5" name="타원형 설명선 14"/>
          <p:cNvSpPr/>
          <p:nvPr/>
        </p:nvSpPr>
        <p:spPr>
          <a:xfrm>
            <a:off x="6100406" y="5679257"/>
            <a:ext cx="2520280" cy="500360"/>
          </a:xfrm>
          <a:prstGeom prst="wedgeEllipseCallout">
            <a:avLst>
              <a:gd name="adj1" fmla="val -32634"/>
              <a:gd name="adj2" fmla="val -75773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C00000"/>
                </a:solidFill>
              </a:rPr>
              <a:t>평균이 </a:t>
            </a:r>
            <a:r>
              <a:rPr lang="en-US" altLang="ko-KR" sz="1200" dirty="0">
                <a:solidFill>
                  <a:srgbClr val="C00000"/>
                </a:solidFill>
              </a:rPr>
              <a:t>0</a:t>
            </a:r>
            <a:r>
              <a:rPr lang="ko-KR" altLang="en-US" sz="1200" dirty="0">
                <a:solidFill>
                  <a:srgbClr val="C00000"/>
                </a:solidFill>
              </a:rPr>
              <a:t>인 거야</a:t>
            </a:r>
            <a:r>
              <a:rPr lang="en-US" altLang="ko-KR" sz="1200" dirty="0">
                <a:solidFill>
                  <a:srgbClr val="C00000"/>
                </a:solidFill>
              </a:rPr>
              <a:t>,</a:t>
            </a:r>
          </a:p>
          <a:p>
            <a:pPr algn="ctr"/>
            <a:r>
              <a:rPr lang="ko-KR" altLang="en-US" sz="1200" dirty="0">
                <a:solidFill>
                  <a:srgbClr val="C00000"/>
                </a:solidFill>
              </a:rPr>
              <a:t>아니면 오류가 난 거야</a:t>
            </a:r>
            <a:r>
              <a:rPr lang="en-US" altLang="ko-KR" sz="1200" dirty="0">
                <a:solidFill>
                  <a:srgbClr val="C00000"/>
                </a:solidFill>
              </a:rPr>
              <a:t>?</a:t>
            </a:r>
            <a:endParaRPr lang="ko-KR" altLang="en-US" sz="1200" dirty="0">
              <a:solidFill>
                <a:srgbClr val="C00000"/>
              </a:solidFill>
            </a:endParaRPr>
          </a:p>
        </p:txBody>
      </p:sp>
      <p:sp>
        <p:nvSpPr>
          <p:cNvPr id="16" name="오른쪽 화살표 15"/>
          <p:cNvSpPr/>
          <p:nvPr/>
        </p:nvSpPr>
        <p:spPr>
          <a:xfrm>
            <a:off x="8472264" y="4077072"/>
            <a:ext cx="1584176" cy="504056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예제 </a:t>
            </a:r>
            <a:r>
              <a:rPr lang="en-US" altLang="ko-KR" sz="1200" dirty="0"/>
              <a:t>5-5</a:t>
            </a:r>
            <a:r>
              <a:rPr lang="ko-KR" altLang="en-US" sz="1200" dirty="0"/>
              <a:t>에서 해결</a:t>
            </a:r>
          </a:p>
        </p:txBody>
      </p:sp>
    </p:spTree>
    <p:extLst>
      <p:ext uri="{BB962C8B-B14F-4D97-AF65-F5344CB8AC3E}">
        <p14:creationId xmlns:p14="http://schemas.microsoft.com/office/powerpoint/2010/main" val="191958927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5-5 </a:t>
            </a:r>
            <a:r>
              <a:rPr lang="ko-KR" altLang="en-US" dirty="0"/>
              <a:t>참조 매개 변수로 평균 </a:t>
            </a:r>
            <a:r>
              <a:rPr lang="ko-KR" altLang="en-US" dirty="0" err="1"/>
              <a:t>리턴하기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4943872" y="1052736"/>
            <a:ext cx="5400600" cy="483209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#include &lt;</a:t>
            </a:r>
            <a:r>
              <a:rPr lang="en-US" altLang="ko-KR" sz="1400" dirty="0" err="1"/>
              <a:t>iostream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using namespace </a:t>
            </a:r>
            <a:r>
              <a:rPr lang="en-US" altLang="ko-KR" sz="1400" dirty="0" err="1"/>
              <a:t>std</a:t>
            </a:r>
            <a:r>
              <a:rPr lang="en-US" altLang="ko-KR" sz="1400" dirty="0"/>
              <a:t>;</a:t>
            </a:r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b="1" dirty="0" err="1"/>
              <a:t>bool</a:t>
            </a:r>
            <a:r>
              <a:rPr lang="en-US" altLang="ko-KR" sz="1400" b="1" dirty="0"/>
              <a:t> average(</a:t>
            </a:r>
            <a:r>
              <a:rPr lang="en-US" altLang="ko-KR" sz="1400" b="1" dirty="0" err="1"/>
              <a:t>int</a:t>
            </a:r>
            <a:r>
              <a:rPr lang="en-US" altLang="ko-KR" sz="1400" b="1" dirty="0"/>
              <a:t> a[], </a:t>
            </a:r>
            <a:r>
              <a:rPr lang="en-US" altLang="ko-KR" sz="1400" b="1" dirty="0" err="1"/>
              <a:t>int</a:t>
            </a:r>
            <a:r>
              <a:rPr lang="en-US" altLang="ko-KR" sz="1400" b="1" dirty="0"/>
              <a:t> size, </a:t>
            </a:r>
            <a:r>
              <a:rPr lang="en-US" altLang="ko-KR" sz="1400" b="1" dirty="0" err="1"/>
              <a:t>int</a:t>
            </a:r>
            <a:r>
              <a:rPr lang="en-US" altLang="ko-KR" sz="1400" b="1" dirty="0"/>
              <a:t>&amp; </a:t>
            </a:r>
            <a:r>
              <a:rPr lang="en-US" altLang="ko-KR" sz="1400" b="1" dirty="0" err="1"/>
              <a:t>avg</a:t>
            </a:r>
            <a:r>
              <a:rPr lang="en-US" altLang="ko-KR" sz="1400" b="1" dirty="0"/>
              <a:t>) </a:t>
            </a:r>
            <a:r>
              <a:rPr lang="en-US" altLang="ko-KR" sz="1400" dirty="0"/>
              <a:t>{</a:t>
            </a:r>
          </a:p>
          <a:p>
            <a:pPr defTabSz="180000"/>
            <a:r>
              <a:rPr lang="en-US" altLang="ko-KR" sz="1400" dirty="0"/>
              <a:t>	if(size &lt;= 0)</a:t>
            </a:r>
          </a:p>
          <a:p>
            <a:pPr defTabSz="180000"/>
            <a:r>
              <a:rPr lang="en-US" altLang="ko-KR" sz="1400" dirty="0"/>
              <a:t>		return false;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sum = 0;</a:t>
            </a:r>
          </a:p>
          <a:p>
            <a:pPr defTabSz="180000"/>
            <a:r>
              <a:rPr lang="en-US" altLang="ko-KR" sz="1400" dirty="0"/>
              <a:t>	for(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</a:t>
            </a:r>
            <a:r>
              <a:rPr lang="en-US" altLang="ko-KR" sz="1400" dirty="0" err="1"/>
              <a:t>i</a:t>
            </a:r>
            <a:r>
              <a:rPr lang="en-US" altLang="ko-KR" sz="1400" dirty="0"/>
              <a:t>=0; </a:t>
            </a:r>
            <a:r>
              <a:rPr lang="en-US" altLang="ko-KR" sz="1400" dirty="0" err="1"/>
              <a:t>i</a:t>
            </a:r>
            <a:r>
              <a:rPr lang="en-US" altLang="ko-KR" sz="1400" dirty="0"/>
              <a:t>&lt;size; </a:t>
            </a:r>
            <a:r>
              <a:rPr lang="en-US" altLang="ko-KR" sz="1400" dirty="0" err="1"/>
              <a:t>i</a:t>
            </a:r>
            <a:r>
              <a:rPr lang="en-US" altLang="ko-KR" sz="1400" dirty="0"/>
              <a:t>++) </a:t>
            </a:r>
          </a:p>
          <a:p>
            <a:pPr defTabSz="180000"/>
            <a:r>
              <a:rPr lang="en-US" altLang="ko-KR" sz="1400" dirty="0"/>
              <a:t>		sum += a[</a:t>
            </a:r>
            <a:r>
              <a:rPr lang="en-US" altLang="ko-KR" sz="1400" dirty="0" err="1"/>
              <a:t>i</a:t>
            </a:r>
            <a:r>
              <a:rPr lang="en-US" altLang="ko-KR" sz="1400" dirty="0"/>
              <a:t>];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err="1"/>
              <a:t>avg</a:t>
            </a:r>
            <a:r>
              <a:rPr lang="en-US" altLang="ko-KR" sz="1400" dirty="0"/>
              <a:t> = sum/size;</a:t>
            </a:r>
          </a:p>
          <a:p>
            <a:pPr defTabSz="180000"/>
            <a:r>
              <a:rPr lang="en-US" altLang="ko-KR" sz="1400" dirty="0"/>
              <a:t>	return true;</a:t>
            </a:r>
          </a:p>
          <a:p>
            <a:pPr defTabSz="180000"/>
            <a:r>
              <a:rPr lang="en-US" altLang="ko-KR" sz="1400" dirty="0"/>
              <a:t>}</a:t>
            </a:r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dirty="0" err="1"/>
              <a:t>int</a:t>
            </a:r>
            <a:r>
              <a:rPr lang="en-US" altLang="ko-KR" sz="1400" dirty="0"/>
              <a:t> main() {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x[] = {0,1,2,3,4,5};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</a:t>
            </a:r>
            <a:r>
              <a:rPr lang="en-US" altLang="ko-KR" sz="1400" dirty="0" err="1"/>
              <a:t>avg</a:t>
            </a:r>
            <a:r>
              <a:rPr lang="en-US" altLang="ko-KR" sz="1400" dirty="0"/>
              <a:t>;</a:t>
            </a:r>
          </a:p>
          <a:p>
            <a:pPr defTabSz="180000"/>
            <a:r>
              <a:rPr lang="en-US" altLang="ko-KR" sz="1400" dirty="0"/>
              <a:t>	if(</a:t>
            </a:r>
            <a:r>
              <a:rPr lang="en-US" altLang="ko-KR" sz="1400" b="1" dirty="0"/>
              <a:t>average(x, 6, </a:t>
            </a:r>
            <a:r>
              <a:rPr lang="en-US" altLang="ko-KR" sz="1400" b="1" dirty="0" err="1"/>
              <a:t>avg</a:t>
            </a:r>
            <a:r>
              <a:rPr lang="en-US" altLang="ko-KR" sz="1400" b="1" dirty="0"/>
              <a:t>)</a:t>
            </a:r>
            <a:r>
              <a:rPr lang="en-US" altLang="ko-KR" sz="1400" dirty="0"/>
              <a:t>) </a:t>
            </a:r>
            <a:r>
              <a:rPr lang="en-US" altLang="ko-KR" sz="1400" dirty="0" err="1"/>
              <a:t>cout</a:t>
            </a:r>
            <a:r>
              <a:rPr lang="en-US" altLang="ko-KR" sz="1400" dirty="0"/>
              <a:t> &lt;&lt; "</a:t>
            </a:r>
            <a:r>
              <a:rPr lang="ko-KR" altLang="en-US" sz="1400" dirty="0"/>
              <a:t>평균은 </a:t>
            </a:r>
            <a:r>
              <a:rPr lang="en-US" altLang="ko-KR" sz="1400" dirty="0"/>
              <a:t>" &lt;&lt; </a:t>
            </a:r>
            <a:r>
              <a:rPr lang="en-US" altLang="ko-KR" sz="1400" dirty="0" err="1"/>
              <a:t>avg</a:t>
            </a:r>
            <a:r>
              <a:rPr lang="en-US" altLang="ko-KR" sz="1400" dirty="0"/>
              <a:t> &lt;&lt; </a:t>
            </a:r>
            <a:r>
              <a:rPr lang="en-US" altLang="ko-KR" sz="1400" dirty="0" err="1"/>
              <a:t>endl</a:t>
            </a:r>
            <a:r>
              <a:rPr lang="en-US" altLang="ko-KR" sz="1400" dirty="0"/>
              <a:t>;</a:t>
            </a:r>
          </a:p>
          <a:p>
            <a:pPr defTabSz="180000"/>
            <a:r>
              <a:rPr lang="en-US" altLang="ko-KR" sz="1400" dirty="0"/>
              <a:t>	else </a:t>
            </a:r>
            <a:r>
              <a:rPr lang="en-US" altLang="ko-KR" sz="1400" dirty="0" err="1"/>
              <a:t>cout</a:t>
            </a:r>
            <a:r>
              <a:rPr lang="en-US" altLang="ko-KR" sz="1400" dirty="0"/>
              <a:t> &lt;&lt; "</a:t>
            </a:r>
            <a:r>
              <a:rPr lang="ko-KR" altLang="en-US" sz="1400" dirty="0"/>
              <a:t>매개 변수 오류</a:t>
            </a:r>
            <a:r>
              <a:rPr lang="en-US" altLang="ko-KR" sz="1400" dirty="0"/>
              <a:t>" &lt;&lt; </a:t>
            </a:r>
            <a:r>
              <a:rPr lang="en-US" altLang="ko-KR" sz="1400" dirty="0" err="1"/>
              <a:t>endl</a:t>
            </a:r>
            <a:r>
              <a:rPr lang="en-US" altLang="ko-KR" sz="1400" dirty="0"/>
              <a:t>;</a:t>
            </a:r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dirty="0"/>
              <a:t>	if(</a:t>
            </a:r>
            <a:r>
              <a:rPr lang="en-US" altLang="ko-KR" sz="1400" b="1" dirty="0"/>
              <a:t>average(x, -2, </a:t>
            </a:r>
            <a:r>
              <a:rPr lang="en-US" altLang="ko-KR" sz="1400" b="1" dirty="0" err="1"/>
              <a:t>avg</a:t>
            </a:r>
            <a:r>
              <a:rPr lang="en-US" altLang="ko-KR" sz="1400" b="1" dirty="0"/>
              <a:t>)</a:t>
            </a:r>
            <a:r>
              <a:rPr lang="en-US" altLang="ko-KR" sz="1400" dirty="0"/>
              <a:t>) </a:t>
            </a:r>
            <a:r>
              <a:rPr lang="en-US" altLang="ko-KR" sz="1400" dirty="0" err="1"/>
              <a:t>cout</a:t>
            </a:r>
            <a:r>
              <a:rPr lang="en-US" altLang="ko-KR" sz="1400" dirty="0"/>
              <a:t> &lt;&lt; "</a:t>
            </a:r>
            <a:r>
              <a:rPr lang="ko-KR" altLang="en-US" sz="1400" dirty="0"/>
              <a:t>평균은 </a:t>
            </a:r>
            <a:r>
              <a:rPr lang="en-US" altLang="ko-KR" sz="1400" dirty="0"/>
              <a:t>" &lt;&lt; </a:t>
            </a:r>
            <a:r>
              <a:rPr lang="en-US" altLang="ko-KR" sz="1400" dirty="0" err="1"/>
              <a:t>avg</a:t>
            </a:r>
            <a:r>
              <a:rPr lang="en-US" altLang="ko-KR" sz="1400" dirty="0"/>
              <a:t> &lt;&lt; </a:t>
            </a:r>
            <a:r>
              <a:rPr lang="en-US" altLang="ko-KR" sz="1400" dirty="0" err="1"/>
              <a:t>endl</a:t>
            </a:r>
            <a:r>
              <a:rPr lang="en-US" altLang="ko-KR" sz="1400" dirty="0"/>
              <a:t>;</a:t>
            </a:r>
          </a:p>
          <a:p>
            <a:pPr defTabSz="180000"/>
            <a:r>
              <a:rPr lang="en-US" altLang="ko-KR" sz="1400" dirty="0"/>
              <a:t>	else </a:t>
            </a:r>
            <a:r>
              <a:rPr lang="en-US" altLang="ko-KR" sz="1400" dirty="0" err="1"/>
              <a:t>cout</a:t>
            </a:r>
            <a:r>
              <a:rPr lang="en-US" altLang="ko-KR" sz="1400" dirty="0"/>
              <a:t> &lt;&lt; "</a:t>
            </a:r>
            <a:r>
              <a:rPr lang="ko-KR" altLang="en-US" sz="1400" dirty="0"/>
              <a:t>매개 변수 오류 </a:t>
            </a:r>
            <a:r>
              <a:rPr lang="en-US" altLang="ko-KR" sz="1400" dirty="0"/>
              <a:t>" &lt;&lt; </a:t>
            </a:r>
            <a:r>
              <a:rPr lang="en-US" altLang="ko-KR" sz="1400" dirty="0" err="1"/>
              <a:t>endl</a:t>
            </a:r>
            <a:r>
              <a:rPr lang="en-US" altLang="ko-KR" sz="1400" dirty="0"/>
              <a:t>;</a:t>
            </a:r>
          </a:p>
          <a:p>
            <a:pPr defTabSz="180000"/>
            <a:r>
              <a:rPr lang="en-US" altLang="ko-KR" sz="1400" dirty="0"/>
              <a:t>}</a:t>
            </a:r>
            <a:endParaRPr lang="ko-KR" altLang="en-US" sz="1400" dirty="0"/>
          </a:p>
        </p:txBody>
      </p:sp>
      <p:sp>
        <p:nvSpPr>
          <p:cNvPr id="7" name="직사각형 6"/>
          <p:cNvSpPr/>
          <p:nvPr/>
        </p:nvSpPr>
        <p:spPr>
          <a:xfrm>
            <a:off x="1631504" y="1068471"/>
            <a:ext cx="3168352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참조 매개 변수를 통해 평균을 </a:t>
            </a:r>
            <a:r>
              <a:rPr lang="ko-KR" altLang="en-US" sz="16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리턴하고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16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리턴문을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통해서는 함수의 성공 여부를 </a:t>
            </a:r>
            <a:r>
              <a:rPr lang="ko-KR" altLang="en-US" sz="16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리턴하도록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average() 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함수를 작성하라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4943873" y="5955675"/>
            <a:ext cx="5400599" cy="523220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평균은 </a:t>
            </a:r>
            <a:r>
              <a:rPr lang="en-US" altLang="ko-KR" sz="1400" dirty="0"/>
              <a:t>2</a:t>
            </a:r>
          </a:p>
          <a:p>
            <a:r>
              <a:rPr lang="ko-KR" altLang="en-US" sz="1400" dirty="0"/>
              <a:t>매개 변수 오류</a:t>
            </a:r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2866312" y="4437112"/>
            <a:ext cx="1595419" cy="392170"/>
          </a:xfrm>
          <a:prstGeom prst="wedgeRoundRectCallout">
            <a:avLst>
              <a:gd name="adj1" fmla="val 94996"/>
              <a:gd name="adj2" fmla="val 499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err="1">
                <a:solidFill>
                  <a:schemeClr val="tx1"/>
                </a:solidFill>
              </a:rPr>
              <a:t>avg</a:t>
            </a:r>
            <a:r>
              <a:rPr lang="ko-KR" altLang="en-US" sz="1000" dirty="0">
                <a:solidFill>
                  <a:schemeClr val="tx1"/>
                </a:solidFill>
              </a:rPr>
              <a:t>에 평균이 넘어오고</a:t>
            </a:r>
            <a:r>
              <a:rPr lang="en-US" altLang="ko-KR" sz="1000" dirty="0">
                <a:solidFill>
                  <a:schemeClr val="tx1"/>
                </a:solidFill>
              </a:rPr>
              <a:t>, average()</a:t>
            </a:r>
            <a:r>
              <a:rPr lang="ko-KR" altLang="en-US" sz="1000" dirty="0">
                <a:solidFill>
                  <a:schemeClr val="tx1"/>
                </a:solidFill>
              </a:rPr>
              <a:t>는 </a:t>
            </a:r>
            <a:r>
              <a:rPr lang="en-US" altLang="ko-KR" sz="1000" dirty="0">
                <a:solidFill>
                  <a:schemeClr val="tx1"/>
                </a:solidFill>
              </a:rPr>
              <a:t>true </a:t>
            </a:r>
            <a:r>
              <a:rPr lang="ko-KR" altLang="en-US" sz="1000" dirty="0">
                <a:solidFill>
                  <a:schemeClr val="tx1"/>
                </a:solidFill>
              </a:rPr>
              <a:t>리턴</a:t>
            </a:r>
          </a:p>
        </p:txBody>
      </p:sp>
      <p:sp>
        <p:nvSpPr>
          <p:cNvPr id="10" name="모서리가 둥근 사각형 설명선 9"/>
          <p:cNvSpPr/>
          <p:nvPr/>
        </p:nvSpPr>
        <p:spPr>
          <a:xfrm>
            <a:off x="2866312" y="5085184"/>
            <a:ext cx="1595419" cy="392170"/>
          </a:xfrm>
          <a:prstGeom prst="wedgeRoundRectCallout">
            <a:avLst>
              <a:gd name="adj1" fmla="val 94996"/>
              <a:gd name="adj2" fmla="val 499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err="1">
                <a:solidFill>
                  <a:schemeClr val="tx1"/>
                </a:solidFill>
              </a:rPr>
              <a:t>avg</a:t>
            </a:r>
            <a:r>
              <a:rPr lang="ko-KR" altLang="en-US" sz="1000" dirty="0">
                <a:solidFill>
                  <a:schemeClr val="tx1"/>
                </a:solidFill>
              </a:rPr>
              <a:t>의 값은 </a:t>
            </a:r>
            <a:r>
              <a:rPr lang="ko-KR" altLang="en-US" sz="1000" dirty="0" err="1">
                <a:solidFill>
                  <a:schemeClr val="tx1"/>
                </a:solidFill>
              </a:rPr>
              <a:t>의미없고</a:t>
            </a:r>
            <a:r>
              <a:rPr lang="en-US" altLang="ko-KR" sz="1000" dirty="0">
                <a:solidFill>
                  <a:schemeClr val="tx1"/>
                </a:solidFill>
              </a:rPr>
              <a:t>, average()</a:t>
            </a:r>
            <a:r>
              <a:rPr lang="ko-KR" altLang="en-US" sz="1000" dirty="0">
                <a:solidFill>
                  <a:schemeClr val="tx1"/>
                </a:solidFill>
              </a:rPr>
              <a:t>는 </a:t>
            </a:r>
            <a:r>
              <a:rPr lang="en-US" altLang="ko-KR" sz="1000" dirty="0">
                <a:solidFill>
                  <a:schemeClr val="tx1"/>
                </a:solidFill>
              </a:rPr>
              <a:t>false </a:t>
            </a:r>
            <a:r>
              <a:rPr lang="ko-KR" altLang="en-US" sz="1000" dirty="0">
                <a:solidFill>
                  <a:schemeClr val="tx1"/>
                </a:solidFill>
              </a:rPr>
              <a:t>리턴</a:t>
            </a:r>
          </a:p>
        </p:txBody>
      </p:sp>
      <p:sp>
        <p:nvSpPr>
          <p:cNvPr id="11" name="모서리가 둥근 사각형 설명선 10"/>
          <p:cNvSpPr/>
          <p:nvPr/>
        </p:nvSpPr>
        <p:spPr>
          <a:xfrm>
            <a:off x="7968209" y="2204864"/>
            <a:ext cx="1595419" cy="392170"/>
          </a:xfrm>
          <a:prstGeom prst="wedgeRoundRectCallout">
            <a:avLst>
              <a:gd name="adj1" fmla="val -39861"/>
              <a:gd name="adj2" fmla="val -11615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참조 매개 변수 </a:t>
            </a:r>
            <a:r>
              <a:rPr lang="en-US" altLang="ko-KR" sz="1000" dirty="0" err="1">
                <a:solidFill>
                  <a:schemeClr val="tx1"/>
                </a:solidFill>
              </a:rPr>
              <a:t>avg</a:t>
            </a:r>
            <a:r>
              <a:rPr lang="ko-KR" altLang="en-US" sz="1000" dirty="0">
                <a:solidFill>
                  <a:schemeClr val="tx1"/>
                </a:solidFill>
              </a:rPr>
              <a:t>에 평균 값 전달</a:t>
            </a:r>
          </a:p>
        </p:txBody>
      </p:sp>
    </p:spTree>
    <p:extLst>
      <p:ext uri="{BB962C8B-B14F-4D97-AF65-F5344CB8AC3E}">
        <p14:creationId xmlns:p14="http://schemas.microsoft.com/office/powerpoint/2010/main" val="25377718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03512" y="44624"/>
            <a:ext cx="8064896" cy="576064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5–6 </a:t>
            </a:r>
            <a:r>
              <a:rPr lang="ko-KR" altLang="en-US" dirty="0"/>
              <a:t>참조에 의한 호출로 </a:t>
            </a:r>
            <a:r>
              <a:rPr lang="en-US" altLang="ko-KR" dirty="0"/>
              <a:t>Circle </a:t>
            </a:r>
            <a:r>
              <a:rPr lang="ko-KR" altLang="en-US" dirty="0"/>
              <a:t>객체에 참조 전달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5735960" y="1124744"/>
            <a:ext cx="4572000" cy="526297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>
            <a:spAutoFit/>
          </a:bodyPr>
          <a:lstStyle/>
          <a:p>
            <a:pPr defTabSz="180000"/>
            <a:r>
              <a:rPr lang="en-US" altLang="ko-KR" sz="1200" dirty="0"/>
              <a:t>#include &lt;</a:t>
            </a:r>
            <a:r>
              <a:rPr lang="en-US" altLang="ko-KR" sz="1200" dirty="0" err="1"/>
              <a:t>iostream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using namespace </a:t>
            </a:r>
            <a:r>
              <a:rPr lang="en-US" altLang="ko-KR" sz="1200" dirty="0" err="1"/>
              <a:t>std</a:t>
            </a:r>
            <a:r>
              <a:rPr lang="en-US" altLang="ko-KR" sz="1200" dirty="0"/>
              <a:t>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class Circle {</a:t>
            </a:r>
          </a:p>
          <a:p>
            <a:pPr defTabSz="180000"/>
            <a:r>
              <a:rPr lang="en-US" altLang="ko-KR" sz="1200" dirty="0"/>
              <a:t>private: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radius; </a:t>
            </a:r>
          </a:p>
          <a:p>
            <a:pPr defTabSz="180000"/>
            <a:r>
              <a:rPr lang="en-US" altLang="ko-KR" sz="1200" dirty="0"/>
              <a:t>public:</a:t>
            </a:r>
          </a:p>
          <a:p>
            <a:pPr defTabSz="180000"/>
            <a:r>
              <a:rPr lang="en-US" altLang="ko-KR" sz="1200" dirty="0"/>
              <a:t>	Circle(); </a:t>
            </a:r>
          </a:p>
          <a:p>
            <a:pPr defTabSz="180000"/>
            <a:r>
              <a:rPr lang="en-US" altLang="ko-KR" sz="1200" dirty="0"/>
              <a:t>	Circle(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r);</a:t>
            </a:r>
          </a:p>
          <a:p>
            <a:pPr defTabSz="180000"/>
            <a:r>
              <a:rPr lang="en-US" altLang="ko-KR" sz="1200" dirty="0"/>
              <a:t>	~Circle();</a:t>
            </a:r>
          </a:p>
          <a:p>
            <a:pPr defTabSz="180000"/>
            <a:r>
              <a:rPr lang="en-US" altLang="ko-KR" sz="1200" dirty="0"/>
              <a:t>	double </a:t>
            </a:r>
            <a:r>
              <a:rPr lang="en-US" altLang="ko-KR" sz="1200" dirty="0" err="1"/>
              <a:t>getArea</a:t>
            </a:r>
            <a:r>
              <a:rPr lang="en-US" altLang="ko-KR" sz="1200" dirty="0"/>
              <a:t>()  { return 3.14*radius*radius; }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getRadius</a:t>
            </a:r>
            <a:r>
              <a:rPr lang="en-US" altLang="ko-KR" sz="1200" dirty="0"/>
              <a:t>() { return radius; }</a:t>
            </a:r>
          </a:p>
          <a:p>
            <a:pPr defTabSz="180000"/>
            <a:r>
              <a:rPr lang="en-US" altLang="ko-KR" sz="1200" dirty="0"/>
              <a:t>	void </a:t>
            </a:r>
            <a:r>
              <a:rPr lang="en-US" altLang="ko-KR" sz="1200" dirty="0" err="1"/>
              <a:t>setRadius</a:t>
            </a:r>
            <a:r>
              <a:rPr lang="en-US" altLang="ko-KR" sz="1200" dirty="0"/>
              <a:t>(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radius) { this-&gt;radius </a:t>
            </a:r>
            <a:r>
              <a:rPr lang="en-US" altLang="ko-KR" sz="1200"/>
              <a:t>= radius; } 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}; 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Circle::Circle() {</a:t>
            </a:r>
          </a:p>
          <a:p>
            <a:pPr defTabSz="180000"/>
            <a:r>
              <a:rPr lang="en-US" altLang="ko-KR" sz="1200" dirty="0"/>
              <a:t>	radius = 1;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cout</a:t>
            </a:r>
            <a:r>
              <a:rPr lang="en-US" altLang="ko-KR" sz="1200" dirty="0"/>
              <a:t> &lt;&lt; "</a:t>
            </a:r>
            <a:r>
              <a:rPr lang="ko-KR" altLang="en-US" sz="1200" dirty="0" err="1"/>
              <a:t>생성자</a:t>
            </a:r>
            <a:r>
              <a:rPr lang="ko-KR" altLang="en-US" sz="1200" dirty="0"/>
              <a:t> 실행 </a:t>
            </a:r>
            <a:r>
              <a:rPr lang="en-US" altLang="ko-KR" sz="1200" dirty="0"/>
              <a:t>radius = " &lt;&lt; radius &lt;&lt; </a:t>
            </a:r>
            <a:r>
              <a:rPr lang="en-US" altLang="ko-KR" sz="1200" dirty="0" err="1"/>
              <a:t>endl</a:t>
            </a:r>
            <a:r>
              <a:rPr lang="en-US" altLang="ko-KR" sz="1200" dirty="0"/>
              <a:t>;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Circle::Circle(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radius) {</a:t>
            </a:r>
          </a:p>
          <a:p>
            <a:pPr defTabSz="180000"/>
            <a:r>
              <a:rPr lang="en-US" altLang="ko-KR" sz="1200" dirty="0"/>
              <a:t>	this-&gt;radius = radius;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cout</a:t>
            </a:r>
            <a:r>
              <a:rPr lang="en-US" altLang="ko-KR" sz="1200" dirty="0"/>
              <a:t> &lt;&lt; "</a:t>
            </a:r>
            <a:r>
              <a:rPr lang="ko-KR" altLang="en-US" sz="1200" dirty="0" err="1"/>
              <a:t>생성자</a:t>
            </a:r>
            <a:r>
              <a:rPr lang="ko-KR" altLang="en-US" sz="1200" dirty="0"/>
              <a:t> 실행 </a:t>
            </a:r>
            <a:r>
              <a:rPr lang="en-US" altLang="ko-KR" sz="1200" dirty="0"/>
              <a:t>radius = "  &lt;&lt; radius &lt;&lt; </a:t>
            </a:r>
            <a:r>
              <a:rPr lang="en-US" altLang="ko-KR" sz="1200" dirty="0" err="1"/>
              <a:t>endl</a:t>
            </a:r>
            <a:r>
              <a:rPr lang="en-US" altLang="ko-KR" sz="1200" dirty="0"/>
              <a:t>;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Circle::~Circle() {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cout</a:t>
            </a:r>
            <a:r>
              <a:rPr lang="en-US" altLang="ko-KR" sz="1200" dirty="0"/>
              <a:t> &lt;&lt; "</a:t>
            </a:r>
            <a:r>
              <a:rPr lang="ko-KR" altLang="en-US" sz="1200" dirty="0" err="1"/>
              <a:t>소멸자</a:t>
            </a:r>
            <a:r>
              <a:rPr lang="ko-KR" altLang="en-US" sz="1200" dirty="0"/>
              <a:t> 실행 </a:t>
            </a:r>
            <a:r>
              <a:rPr lang="en-US" altLang="ko-KR" sz="1200" dirty="0"/>
              <a:t>radius = " &lt;&lt; radius &lt;&lt; </a:t>
            </a:r>
            <a:r>
              <a:rPr lang="en-US" altLang="ko-KR" sz="1200" dirty="0" err="1"/>
              <a:t>endl</a:t>
            </a:r>
            <a:r>
              <a:rPr lang="en-US" altLang="ko-KR" sz="1200" dirty="0"/>
              <a:t>;</a:t>
            </a:r>
          </a:p>
          <a:p>
            <a:pPr defTabSz="180000"/>
            <a:r>
              <a:rPr lang="en-US" altLang="ko-KR" sz="1200" dirty="0"/>
              <a:t>}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1771023" y="1700807"/>
            <a:ext cx="3024336" cy="193899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b="1" dirty="0"/>
              <a:t>void</a:t>
            </a:r>
            <a:r>
              <a:rPr lang="en-US" altLang="ko-KR" sz="1200" dirty="0"/>
              <a:t> </a:t>
            </a:r>
            <a:r>
              <a:rPr lang="en-US" altLang="ko-KR" sz="1200" b="1" dirty="0" err="1"/>
              <a:t>increaseCircle</a:t>
            </a:r>
            <a:r>
              <a:rPr lang="en-US" altLang="ko-KR" sz="1200" b="1" dirty="0"/>
              <a:t>(Circle &amp;c)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r = </a:t>
            </a:r>
            <a:r>
              <a:rPr lang="en-US" altLang="ko-KR" sz="1200" dirty="0" err="1"/>
              <a:t>c.getRadius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c.setRadius</a:t>
            </a:r>
            <a:r>
              <a:rPr lang="en-US" altLang="ko-KR" sz="1200" dirty="0"/>
              <a:t>(r+1);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 err="1"/>
              <a:t>int</a:t>
            </a:r>
            <a:r>
              <a:rPr lang="en-US" altLang="ko-KR" sz="1200" dirty="0"/>
              <a:t> main() {</a:t>
            </a:r>
          </a:p>
          <a:p>
            <a:pPr defTabSz="180000"/>
            <a:r>
              <a:rPr lang="en-US" altLang="ko-KR" sz="1200" dirty="0"/>
              <a:t>	Circle waffle(30);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 err="1"/>
              <a:t>increaseCircle</a:t>
            </a:r>
            <a:r>
              <a:rPr lang="en-US" altLang="ko-KR" sz="1200" b="1" dirty="0"/>
              <a:t>(waffle);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cout</a:t>
            </a:r>
            <a:r>
              <a:rPr lang="en-US" altLang="ko-KR" sz="1200" dirty="0"/>
              <a:t> &lt;&lt; </a:t>
            </a:r>
            <a:r>
              <a:rPr lang="en-US" altLang="ko-KR" sz="1200" dirty="0" err="1"/>
              <a:t>waffle.getRadius</a:t>
            </a:r>
            <a:r>
              <a:rPr lang="en-US" altLang="ko-KR" sz="1200" dirty="0"/>
              <a:t>() &lt;&lt; </a:t>
            </a:r>
            <a:r>
              <a:rPr lang="en-US" altLang="ko-KR" sz="1200" dirty="0" err="1"/>
              <a:t>endl</a:t>
            </a:r>
            <a:r>
              <a:rPr lang="en-US" altLang="ko-KR" sz="1200" dirty="0"/>
              <a:t>;</a:t>
            </a:r>
          </a:p>
          <a:p>
            <a:pPr defTabSz="180000"/>
            <a:r>
              <a:rPr lang="en-US" altLang="ko-KR" sz="1200" dirty="0"/>
              <a:t>}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1795757" y="4149080"/>
            <a:ext cx="2999603" cy="646331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dirty="0" err="1"/>
              <a:t>생성자</a:t>
            </a:r>
            <a:r>
              <a:rPr lang="ko-KR" altLang="en-US" sz="1200" dirty="0"/>
              <a:t> 실행 </a:t>
            </a:r>
            <a:r>
              <a:rPr lang="en-US" altLang="ko-KR" sz="1200" dirty="0"/>
              <a:t>radius = 30</a:t>
            </a:r>
          </a:p>
          <a:p>
            <a:r>
              <a:rPr lang="en-US" altLang="ko-KR" sz="1200" dirty="0"/>
              <a:t>31</a:t>
            </a:r>
          </a:p>
          <a:p>
            <a:r>
              <a:rPr lang="ko-KR" altLang="en-US" sz="1200" dirty="0" err="1"/>
              <a:t>소멸자</a:t>
            </a:r>
            <a:r>
              <a:rPr lang="ko-KR" altLang="en-US" sz="1200" dirty="0"/>
              <a:t> 실행 </a:t>
            </a:r>
            <a:r>
              <a:rPr lang="en-US" altLang="ko-KR" sz="1200" dirty="0"/>
              <a:t>radius = 31</a:t>
            </a:r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4151784" y="3966250"/>
            <a:ext cx="1296144" cy="254838"/>
          </a:xfrm>
          <a:prstGeom prst="wedgeRoundRectCallout">
            <a:avLst>
              <a:gd name="adj1" fmla="val -86478"/>
              <a:gd name="adj2" fmla="val 6450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waffle </a:t>
            </a:r>
            <a:r>
              <a:rPr lang="ko-KR" altLang="en-US" sz="1000" dirty="0">
                <a:solidFill>
                  <a:schemeClr val="tx1"/>
                </a:solidFill>
              </a:rPr>
              <a:t>객체 생성</a:t>
            </a:r>
          </a:p>
        </p:txBody>
      </p:sp>
      <p:sp>
        <p:nvSpPr>
          <p:cNvPr id="11" name="모서리가 둥근 사각형 설명선 10"/>
          <p:cNvSpPr/>
          <p:nvPr/>
        </p:nvSpPr>
        <p:spPr>
          <a:xfrm>
            <a:off x="4151784" y="4678955"/>
            <a:ext cx="1296144" cy="254838"/>
          </a:xfrm>
          <a:prstGeom prst="wedgeRoundRectCallout">
            <a:avLst>
              <a:gd name="adj1" fmla="val -93983"/>
              <a:gd name="adj2" fmla="val -4619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waffle </a:t>
            </a:r>
            <a:r>
              <a:rPr lang="ko-KR" altLang="en-US" sz="1000" dirty="0">
                <a:solidFill>
                  <a:schemeClr val="tx1"/>
                </a:solidFill>
              </a:rPr>
              <a:t>객체 소멸</a:t>
            </a:r>
          </a:p>
        </p:txBody>
      </p:sp>
      <p:sp>
        <p:nvSpPr>
          <p:cNvPr id="10" name="모서리가 둥근 사각형 설명선 9"/>
          <p:cNvSpPr/>
          <p:nvPr/>
        </p:nvSpPr>
        <p:spPr>
          <a:xfrm>
            <a:off x="4147287" y="2787322"/>
            <a:ext cx="1296144" cy="254838"/>
          </a:xfrm>
          <a:prstGeom prst="wedgeRoundRectCallout">
            <a:avLst>
              <a:gd name="adj1" fmla="val -89245"/>
              <a:gd name="adj2" fmla="val 7857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>
                <a:solidFill>
                  <a:schemeClr val="tx1"/>
                </a:solidFill>
              </a:rPr>
              <a:t>참조에 의한 호출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2" name="모서리가 둥근 사각형 설명선 11"/>
          <p:cNvSpPr/>
          <p:nvPr/>
        </p:nvSpPr>
        <p:spPr>
          <a:xfrm>
            <a:off x="3645808" y="1275154"/>
            <a:ext cx="1296144" cy="254838"/>
          </a:xfrm>
          <a:prstGeom prst="wedgeRoundRectCallout">
            <a:avLst>
              <a:gd name="adj1" fmla="val -29763"/>
              <a:gd name="adj2" fmla="val 14541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참조 매개 변수 </a:t>
            </a:r>
            <a:r>
              <a:rPr lang="en-US" altLang="ko-KR" sz="1000" dirty="0">
                <a:solidFill>
                  <a:schemeClr val="tx1"/>
                </a:solidFill>
              </a:rPr>
              <a:t>c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406419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sz="2000" dirty="0"/>
              <a:t>예제 </a:t>
            </a:r>
            <a:r>
              <a:rPr lang="en-US" altLang="ko-KR" sz="2000" dirty="0"/>
              <a:t>5–7(</a:t>
            </a:r>
            <a:r>
              <a:rPr lang="ko-KR" altLang="en-US" sz="2000" dirty="0"/>
              <a:t>실습</a:t>
            </a:r>
            <a:r>
              <a:rPr lang="en-US" altLang="ko-KR" sz="2000" dirty="0"/>
              <a:t>) </a:t>
            </a:r>
            <a:r>
              <a:rPr lang="ko-KR" altLang="en-US" sz="2000" dirty="0"/>
              <a:t>참조 매개 변수를 가진 함수 만들기 연습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5433314" y="1340768"/>
            <a:ext cx="4923595" cy="375487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#include &lt;</a:t>
            </a:r>
            <a:r>
              <a:rPr lang="en-US" altLang="ko-KR" sz="1400" dirty="0" err="1"/>
              <a:t>iostream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using namespace </a:t>
            </a:r>
            <a:r>
              <a:rPr lang="en-US" altLang="ko-KR" sz="1400" dirty="0" err="1"/>
              <a:t>std</a:t>
            </a:r>
            <a:r>
              <a:rPr lang="en-US" altLang="ko-KR" sz="1400" dirty="0"/>
              <a:t>;</a:t>
            </a:r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dirty="0"/>
              <a:t>class Circle {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radius;</a:t>
            </a:r>
          </a:p>
          <a:p>
            <a:pPr defTabSz="180000"/>
            <a:r>
              <a:rPr lang="en-US" altLang="ko-KR" sz="1400" dirty="0"/>
              <a:t>public:</a:t>
            </a:r>
          </a:p>
          <a:p>
            <a:pPr defTabSz="180000"/>
            <a:r>
              <a:rPr lang="en-US" altLang="ko-KR" sz="1400" dirty="0"/>
              <a:t>	Circle() { radius = 1; }</a:t>
            </a:r>
          </a:p>
          <a:p>
            <a:pPr defTabSz="180000"/>
            <a:r>
              <a:rPr lang="en-US" altLang="ko-KR" sz="1400" dirty="0"/>
              <a:t>	Circle(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radius) { this-&gt;radius = radius; }</a:t>
            </a:r>
          </a:p>
          <a:p>
            <a:pPr defTabSz="180000"/>
            <a:r>
              <a:rPr lang="en-US" altLang="ko-KR" sz="1400" dirty="0"/>
              <a:t>	void </a:t>
            </a:r>
            <a:r>
              <a:rPr lang="en-US" altLang="ko-KR" sz="1400" dirty="0" err="1"/>
              <a:t>setRadius</a:t>
            </a:r>
            <a:r>
              <a:rPr lang="en-US" altLang="ko-KR" sz="1400" dirty="0"/>
              <a:t>(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radius) { this-&gt;radius = radius; }</a:t>
            </a:r>
          </a:p>
          <a:p>
            <a:pPr defTabSz="180000"/>
            <a:r>
              <a:rPr lang="en-US" altLang="ko-KR" sz="1400" dirty="0"/>
              <a:t>	double </a:t>
            </a:r>
            <a:r>
              <a:rPr lang="en-US" altLang="ko-KR" sz="1400" dirty="0" err="1"/>
              <a:t>getArea</a:t>
            </a:r>
            <a:r>
              <a:rPr lang="en-US" altLang="ko-KR" sz="1400" dirty="0"/>
              <a:t>() { return 3.14*radius*radius; }</a:t>
            </a:r>
          </a:p>
          <a:p>
            <a:pPr defTabSz="180000"/>
            <a:r>
              <a:rPr lang="en-US" altLang="ko-KR" sz="1400" dirty="0"/>
              <a:t>};</a:t>
            </a:r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dirty="0" err="1"/>
              <a:t>int</a:t>
            </a:r>
            <a:r>
              <a:rPr lang="en-US" altLang="ko-KR" sz="1400" dirty="0"/>
              <a:t> main() {</a:t>
            </a:r>
          </a:p>
          <a:p>
            <a:pPr defTabSz="180000"/>
            <a:r>
              <a:rPr lang="en-US" altLang="ko-KR" sz="1400" dirty="0"/>
              <a:t>	Circle donut;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b="1" dirty="0" err="1"/>
              <a:t>readRadius</a:t>
            </a:r>
            <a:r>
              <a:rPr lang="en-US" altLang="ko-KR" sz="1400" b="1" dirty="0"/>
              <a:t>(donut);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err="1"/>
              <a:t>cout</a:t>
            </a:r>
            <a:r>
              <a:rPr lang="en-US" altLang="ko-KR" sz="1400" dirty="0"/>
              <a:t> &lt;&lt; "donut</a:t>
            </a:r>
            <a:r>
              <a:rPr lang="ko-KR" altLang="en-US" sz="1400" dirty="0"/>
              <a:t>의 면적 </a:t>
            </a:r>
            <a:r>
              <a:rPr lang="en-US" altLang="ko-KR" sz="1400" dirty="0"/>
              <a:t>= " &lt;&lt;</a:t>
            </a:r>
            <a:r>
              <a:rPr lang="en-US" altLang="ko-KR" sz="1400" dirty="0" err="1"/>
              <a:t>donut.getArea</a:t>
            </a:r>
            <a:r>
              <a:rPr lang="en-US" altLang="ko-KR" sz="1400" dirty="0"/>
              <a:t>() &lt;&lt; </a:t>
            </a:r>
            <a:r>
              <a:rPr lang="en-US" altLang="ko-KR" sz="1400" dirty="0" err="1"/>
              <a:t>endl</a:t>
            </a:r>
            <a:r>
              <a:rPr lang="en-US" altLang="ko-KR" sz="1400" dirty="0"/>
              <a:t>;</a:t>
            </a:r>
          </a:p>
          <a:p>
            <a:pPr defTabSz="180000"/>
            <a:r>
              <a:rPr lang="en-US" altLang="ko-KR" sz="1400" dirty="0"/>
              <a:t>}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5447928" y="5301208"/>
            <a:ext cx="4908981" cy="523220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정수 값으로 반지름을 입력하세요</a:t>
            </a:r>
            <a:r>
              <a:rPr lang="en-US" altLang="ko-KR" sz="1400" dirty="0"/>
              <a:t>&gt;&gt;</a:t>
            </a:r>
            <a:r>
              <a:rPr lang="en-US" altLang="ko-KR" sz="1400" dirty="0">
                <a:solidFill>
                  <a:srgbClr val="00B050"/>
                </a:solidFill>
              </a:rPr>
              <a:t>3</a:t>
            </a:r>
          </a:p>
          <a:p>
            <a:r>
              <a:rPr lang="en-US" altLang="ko-KR" sz="1400" dirty="0"/>
              <a:t>donut</a:t>
            </a:r>
            <a:r>
              <a:rPr lang="ko-KR" altLang="en-US" sz="1400" dirty="0"/>
              <a:t>의</a:t>
            </a:r>
            <a:r>
              <a:rPr lang="en-US" altLang="ko-KR" sz="1400" dirty="0"/>
              <a:t> </a:t>
            </a:r>
            <a:r>
              <a:rPr lang="ko-KR" altLang="en-US" sz="1400" dirty="0"/>
              <a:t>면적 </a:t>
            </a:r>
            <a:r>
              <a:rPr lang="en-US" altLang="ko-KR" sz="1400" dirty="0"/>
              <a:t>= 28.26</a:t>
            </a:r>
            <a:endParaRPr lang="ko-KR" altLang="en-US" sz="1400" dirty="0"/>
          </a:p>
        </p:txBody>
      </p:sp>
      <p:sp>
        <p:nvSpPr>
          <p:cNvPr id="10" name="TextBox 9"/>
          <p:cNvSpPr txBox="1"/>
          <p:nvPr/>
        </p:nvSpPr>
        <p:spPr>
          <a:xfrm>
            <a:off x="1600170" y="1373487"/>
            <a:ext cx="324031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키보드로부터 반지름 값을 읽어 </a:t>
            </a:r>
            <a:endParaRPr lang="en-US" altLang="ko-KR" sz="16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  <a:p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Circle 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객체에 반지름을 설정하는 </a:t>
            </a:r>
            <a:endParaRPr lang="en-US" altLang="ko-KR" sz="16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  <a:p>
            <a:r>
              <a:rPr lang="en-US" altLang="ko-KR" sz="16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readRadius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() 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함수를 작성하라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6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2" name="구름 모양 설명선 11"/>
          <p:cNvSpPr/>
          <p:nvPr/>
        </p:nvSpPr>
        <p:spPr>
          <a:xfrm>
            <a:off x="2940084" y="2996953"/>
            <a:ext cx="1944216" cy="967169"/>
          </a:xfrm>
          <a:prstGeom prst="cloudCallout">
            <a:avLst>
              <a:gd name="adj1" fmla="val 50237"/>
              <a:gd name="adj2" fmla="val 16234"/>
            </a:avLst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>
                <a:solidFill>
                  <a:schemeClr val="tx1"/>
                </a:solidFill>
              </a:rPr>
              <a:t>readRadius</a:t>
            </a:r>
            <a:r>
              <a:rPr lang="en-US" altLang="ko-KR" sz="1400" dirty="0">
                <a:solidFill>
                  <a:schemeClr val="tx1"/>
                </a:solidFill>
              </a:rPr>
              <a:t>() ?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" name="자유형 2"/>
          <p:cNvSpPr/>
          <p:nvPr/>
        </p:nvSpPr>
        <p:spPr>
          <a:xfrm>
            <a:off x="4883037" y="3628612"/>
            <a:ext cx="914400" cy="230166"/>
          </a:xfrm>
          <a:custGeom>
            <a:avLst/>
            <a:gdLst>
              <a:gd name="connsiteX0" fmla="*/ 0 w 914400"/>
              <a:gd name="connsiteY0" fmla="*/ 0 h 230166"/>
              <a:gd name="connsiteX1" fmla="*/ 135082 w 914400"/>
              <a:gd name="connsiteY1" fmla="*/ 72737 h 230166"/>
              <a:gd name="connsiteX2" fmla="*/ 457200 w 914400"/>
              <a:gd name="connsiteY2" fmla="*/ 207819 h 230166"/>
              <a:gd name="connsiteX3" fmla="*/ 914400 w 914400"/>
              <a:gd name="connsiteY3" fmla="*/ 228600 h 230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4400" h="230166">
                <a:moveTo>
                  <a:pt x="0" y="0"/>
                </a:moveTo>
                <a:cubicBezTo>
                  <a:pt x="29441" y="19050"/>
                  <a:pt x="58882" y="38101"/>
                  <a:pt x="135082" y="72737"/>
                </a:cubicBezTo>
                <a:cubicBezTo>
                  <a:pt x="211282" y="107374"/>
                  <a:pt x="327314" y="181842"/>
                  <a:pt x="457200" y="207819"/>
                </a:cubicBezTo>
                <a:cubicBezTo>
                  <a:pt x="587086" y="233796"/>
                  <a:pt x="750743" y="231198"/>
                  <a:pt x="914400" y="228600"/>
                </a:cubicBezTo>
              </a:path>
            </a:pathLst>
          </a:custGeom>
          <a:noFill/>
          <a:ln w="127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DDC5FB6-5BC7-4522-BA75-D385DBAB7CA5}"/>
              </a:ext>
            </a:extLst>
          </p:cNvPr>
          <p:cNvSpPr/>
          <p:nvPr/>
        </p:nvSpPr>
        <p:spPr>
          <a:xfrm>
            <a:off x="702249" y="4724019"/>
            <a:ext cx="4475669" cy="138499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b="1" dirty="0"/>
              <a:t>void </a:t>
            </a:r>
            <a:r>
              <a:rPr lang="en-US" altLang="ko-KR" sz="1400" b="1" dirty="0" err="1"/>
              <a:t>readRadius</a:t>
            </a:r>
            <a:r>
              <a:rPr lang="en-US" altLang="ko-KR" sz="1400" b="1" dirty="0"/>
              <a:t>(Circle &amp;c) </a:t>
            </a:r>
            <a:r>
              <a:rPr lang="en-US" altLang="ko-KR" sz="1400" dirty="0"/>
              <a:t>{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r;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err="1"/>
              <a:t>cout</a:t>
            </a:r>
            <a:r>
              <a:rPr lang="en-US" altLang="ko-KR" sz="1400" dirty="0"/>
              <a:t> &lt;&lt; "</a:t>
            </a:r>
            <a:r>
              <a:rPr lang="ko-KR" altLang="en-US" sz="1400" dirty="0"/>
              <a:t>정수 값으로 반지름을 입력하세요</a:t>
            </a:r>
            <a:r>
              <a:rPr lang="en-US" altLang="ko-KR" sz="1400" dirty="0"/>
              <a:t>&gt;&gt;";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err="1"/>
              <a:t>cin</a:t>
            </a:r>
            <a:r>
              <a:rPr lang="en-US" altLang="ko-KR" sz="1400" dirty="0"/>
              <a:t> &gt;&gt; r; // </a:t>
            </a:r>
            <a:r>
              <a:rPr lang="ko-KR" altLang="en-US" sz="1400" dirty="0"/>
              <a:t>반지름 값 입력</a:t>
            </a:r>
            <a:endParaRPr lang="en-US" altLang="ko-KR" sz="1400" dirty="0"/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err="1"/>
              <a:t>c.setRadius</a:t>
            </a:r>
            <a:r>
              <a:rPr lang="en-US" altLang="ko-KR" sz="1400" dirty="0"/>
              <a:t>(r); // </a:t>
            </a:r>
            <a:r>
              <a:rPr lang="ko-KR" altLang="en-US" sz="1400" dirty="0"/>
              <a:t>객체 </a:t>
            </a:r>
            <a:r>
              <a:rPr lang="en-US" altLang="ko-KR" sz="1400" dirty="0"/>
              <a:t>c</a:t>
            </a:r>
            <a:r>
              <a:rPr lang="ko-KR" altLang="en-US" sz="1400" dirty="0"/>
              <a:t>에 반지름 설정</a:t>
            </a:r>
            <a:endParaRPr lang="en-US" altLang="ko-KR" sz="1400" dirty="0"/>
          </a:p>
          <a:p>
            <a:pPr defTabSz="180000"/>
            <a:r>
              <a:rPr lang="en-US" altLang="ko-KR" sz="1400" dirty="0"/>
              <a:t>}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165613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참조 리턴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2711624" y="1124744"/>
            <a:ext cx="8136904" cy="5040560"/>
          </a:xfrm>
        </p:spPr>
        <p:txBody>
          <a:bodyPr vert="horz">
            <a:noAutofit/>
          </a:bodyPr>
          <a:lstStyle/>
          <a:p>
            <a:pPr>
              <a:spcBef>
                <a:spcPts val="1200"/>
              </a:spcBef>
              <a:spcAft>
                <a:spcPts val="0"/>
              </a:spcAft>
            </a:pPr>
            <a:r>
              <a:rPr lang="en-US" altLang="ko-KR" dirty="0"/>
              <a:t>C </a:t>
            </a:r>
            <a:r>
              <a:rPr lang="ko-KR" altLang="en-US" dirty="0"/>
              <a:t>언어의 함수 리턴</a:t>
            </a:r>
            <a:endParaRPr lang="en-US" altLang="ko-KR" dirty="0"/>
          </a:p>
          <a:p>
            <a:pPr lvl="1">
              <a:spcBef>
                <a:spcPts val="1200"/>
              </a:spcBef>
            </a:pPr>
            <a:r>
              <a:rPr lang="ko-KR" altLang="en-US" dirty="0"/>
              <a:t>함수는 반드시 값만 리턴</a:t>
            </a:r>
            <a:endParaRPr lang="en-US" altLang="ko-KR" dirty="0"/>
          </a:p>
          <a:p>
            <a:pPr lvl="2">
              <a:lnSpc>
                <a:spcPct val="100000"/>
              </a:lnSpc>
            </a:pPr>
            <a:r>
              <a:rPr lang="ko-KR" altLang="en-US" sz="1800" dirty="0"/>
              <a:t>기본 타입 값</a:t>
            </a:r>
            <a:r>
              <a:rPr lang="en-US" altLang="ko-KR" sz="1800" dirty="0"/>
              <a:t> : int, char, double </a:t>
            </a:r>
            <a:r>
              <a:rPr lang="ko-KR" altLang="en-US" sz="1800" dirty="0"/>
              <a:t>등</a:t>
            </a:r>
            <a:endParaRPr lang="en-US" altLang="ko-KR" sz="1800" dirty="0"/>
          </a:p>
          <a:p>
            <a:pPr lvl="2">
              <a:lnSpc>
                <a:spcPct val="100000"/>
              </a:lnSpc>
            </a:pPr>
            <a:r>
              <a:rPr lang="ko-KR" altLang="en-US" sz="1800" dirty="0"/>
              <a:t>포인터 값</a:t>
            </a:r>
            <a:endParaRPr lang="en-US" altLang="ko-KR" sz="1800" dirty="0"/>
          </a:p>
          <a:p>
            <a:pPr lvl="2">
              <a:lnSpc>
                <a:spcPct val="100000"/>
              </a:lnSpc>
            </a:pPr>
            <a:endParaRPr lang="en-US" altLang="ko-KR" sz="1800" dirty="0"/>
          </a:p>
          <a:p>
            <a:pPr>
              <a:spcBef>
                <a:spcPts val="1800"/>
              </a:spcBef>
              <a:spcAft>
                <a:spcPts val="0"/>
              </a:spcAft>
            </a:pPr>
            <a:r>
              <a:rPr lang="en-US" altLang="ko-KR" dirty="0"/>
              <a:t>C++</a:t>
            </a:r>
            <a:r>
              <a:rPr lang="ko-KR" altLang="en-US" dirty="0"/>
              <a:t>의 함수 리턴</a:t>
            </a:r>
            <a:endParaRPr lang="en-US" altLang="ko-KR" dirty="0"/>
          </a:p>
          <a:p>
            <a:pPr lvl="1">
              <a:spcBef>
                <a:spcPts val="1200"/>
              </a:spcBef>
            </a:pPr>
            <a:r>
              <a:rPr lang="ko-KR" altLang="en-US" dirty="0"/>
              <a:t>함수는 값 외에 참조 리턴 가능</a:t>
            </a:r>
            <a:endParaRPr lang="en-US" altLang="ko-KR" dirty="0"/>
          </a:p>
          <a:p>
            <a:pPr lvl="1">
              <a:spcBef>
                <a:spcPts val="1200"/>
              </a:spcBef>
            </a:pPr>
            <a:r>
              <a:rPr lang="ko-KR" altLang="en-US" dirty="0"/>
              <a:t>참조 리턴</a:t>
            </a:r>
            <a:endParaRPr lang="en-US" altLang="ko-KR" dirty="0"/>
          </a:p>
          <a:p>
            <a:pPr lvl="2">
              <a:lnSpc>
                <a:spcPct val="100000"/>
              </a:lnSpc>
            </a:pPr>
            <a:r>
              <a:rPr lang="ko-KR" altLang="en-US" sz="1800" dirty="0"/>
              <a:t>변수 등과 같이 현존하는 공간에</a:t>
            </a:r>
            <a:r>
              <a:rPr lang="en-US" altLang="ko-KR" sz="1800" dirty="0"/>
              <a:t> </a:t>
            </a:r>
            <a:r>
              <a:rPr lang="ko-KR" altLang="en-US" sz="1800" dirty="0"/>
              <a:t>대한 참조 리턴</a:t>
            </a:r>
            <a:endParaRPr lang="en-US" altLang="ko-KR" sz="1800" dirty="0"/>
          </a:p>
          <a:p>
            <a:pPr lvl="3"/>
            <a:r>
              <a:rPr lang="ko-KR" altLang="en-US" sz="1600" dirty="0"/>
              <a:t>변수의 값을 </a:t>
            </a:r>
            <a:r>
              <a:rPr lang="ko-KR" altLang="en-US" sz="1600" dirty="0" err="1"/>
              <a:t>리턴하는</a:t>
            </a:r>
            <a:r>
              <a:rPr lang="ko-KR" altLang="en-US" sz="1600" dirty="0"/>
              <a:t> 것이 아님</a:t>
            </a:r>
          </a:p>
        </p:txBody>
      </p:sp>
    </p:spTree>
    <p:extLst>
      <p:ext uri="{BB962C8B-B14F-4D97-AF65-F5344CB8AC3E}">
        <p14:creationId xmlns:p14="http://schemas.microsoft.com/office/powerpoint/2010/main" val="26351064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값을 </a:t>
            </a:r>
            <a:r>
              <a:rPr lang="ko-KR" altLang="en-US" dirty="0" err="1"/>
              <a:t>리턴하는</a:t>
            </a:r>
            <a:r>
              <a:rPr lang="ko-KR" altLang="en-US" dirty="0"/>
              <a:t> 함수 </a:t>
            </a:r>
            <a:r>
              <a:rPr lang="en-US" altLang="ko-KR" dirty="0"/>
              <a:t>vs. </a:t>
            </a:r>
            <a:r>
              <a:rPr lang="ko-KR" altLang="en-US" dirty="0"/>
              <a:t>참조를 </a:t>
            </a:r>
            <a:r>
              <a:rPr lang="ko-KR" altLang="en-US" dirty="0" err="1"/>
              <a:t>리턴하는</a:t>
            </a:r>
            <a:r>
              <a:rPr lang="ko-KR" altLang="en-US" dirty="0"/>
              <a:t> 함수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6563793" y="1829909"/>
            <a:ext cx="3672409" cy="267765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400" dirty="0"/>
              <a:t>char c = 'a';</a:t>
            </a:r>
          </a:p>
          <a:p>
            <a:pPr defTabSz="180000" fontAlgn="base" latinLnBrk="0"/>
            <a:endParaRPr lang="ko-KR" altLang="en-US" sz="1400" dirty="0"/>
          </a:p>
          <a:p>
            <a:pPr defTabSz="180000" fontAlgn="base" latinLnBrk="0"/>
            <a:r>
              <a:rPr lang="en-US" altLang="ko-KR" sz="1400" b="1" dirty="0"/>
              <a:t>char&amp;</a:t>
            </a:r>
            <a:r>
              <a:rPr lang="ko-KR" altLang="en-US" sz="1400" b="1" dirty="0"/>
              <a:t> </a:t>
            </a:r>
            <a:r>
              <a:rPr lang="en-US" altLang="ko-KR" sz="1400" b="1" dirty="0"/>
              <a:t>find() </a:t>
            </a:r>
            <a:r>
              <a:rPr lang="en-US" altLang="ko-KR" sz="1400" dirty="0"/>
              <a:t>{ // char </a:t>
            </a:r>
            <a:r>
              <a:rPr lang="ko-KR" altLang="en-US" sz="1400" dirty="0"/>
              <a:t>타입의 참조 리턴</a:t>
            </a:r>
          </a:p>
          <a:p>
            <a:pPr defTabSz="180000" fontAlgn="base" latinLnBrk="0"/>
            <a:r>
              <a:rPr lang="ko-KR" altLang="en-US" sz="1400" dirty="0"/>
              <a:t>	</a:t>
            </a:r>
            <a:r>
              <a:rPr lang="en-US" altLang="ko-KR" sz="1400" dirty="0"/>
              <a:t>return c;</a:t>
            </a:r>
            <a:r>
              <a:rPr lang="ko-KR" altLang="en-US" sz="1400" dirty="0"/>
              <a:t> </a:t>
            </a:r>
            <a:r>
              <a:rPr lang="en-US" altLang="ko-KR" sz="1400" dirty="0"/>
              <a:t>// </a:t>
            </a:r>
            <a:r>
              <a:rPr lang="ko-KR" altLang="en-US" sz="1400" dirty="0"/>
              <a:t>변수 </a:t>
            </a:r>
            <a:r>
              <a:rPr lang="en-US" altLang="ko-KR" sz="1400" dirty="0"/>
              <a:t>c</a:t>
            </a:r>
            <a:r>
              <a:rPr lang="ko-KR" altLang="en-US" sz="1400" dirty="0"/>
              <a:t>에 대한 참조 리턴</a:t>
            </a:r>
            <a:r>
              <a:rPr lang="en-US" altLang="ko-KR" sz="1400" dirty="0"/>
              <a:t> </a:t>
            </a:r>
            <a:endParaRPr lang="ko-KR" altLang="en-US" sz="1400" dirty="0"/>
          </a:p>
          <a:p>
            <a:pPr defTabSz="180000" fontAlgn="base" latinLnBrk="0"/>
            <a:r>
              <a:rPr lang="en-US" altLang="ko-KR" sz="1400" dirty="0"/>
              <a:t>}</a:t>
            </a:r>
          </a:p>
          <a:p>
            <a:pPr defTabSz="180000" fontAlgn="base" latinLnBrk="0"/>
            <a:endParaRPr lang="en-US" altLang="ko-KR" sz="1400" dirty="0"/>
          </a:p>
          <a:p>
            <a:pPr defTabSz="180000" fontAlgn="base" latinLnBrk="0"/>
            <a:r>
              <a:rPr lang="en-US" altLang="ko-KR" sz="1400" dirty="0"/>
              <a:t>char a = find(); // a = 'a'</a:t>
            </a:r>
            <a:r>
              <a:rPr lang="ko-KR" altLang="en-US" sz="1400" dirty="0"/>
              <a:t>가 됨</a:t>
            </a:r>
            <a:endParaRPr lang="en-US" altLang="ko-KR" sz="1400" dirty="0"/>
          </a:p>
          <a:p>
            <a:pPr defTabSz="180000" fontAlgn="base" latinLnBrk="0"/>
            <a:endParaRPr lang="en-US" altLang="ko-KR" sz="1400" dirty="0"/>
          </a:p>
          <a:p>
            <a:pPr defTabSz="180000" fontAlgn="base" latinLnBrk="0"/>
            <a:r>
              <a:rPr lang="en-US" altLang="ko-KR" sz="1400" b="1" dirty="0"/>
              <a:t>char &amp;ref = find(); </a:t>
            </a:r>
            <a:r>
              <a:rPr lang="en-US" altLang="ko-KR" sz="1400" dirty="0"/>
              <a:t>//</a:t>
            </a:r>
            <a:r>
              <a:rPr lang="ko-KR" altLang="en-US" sz="1400" dirty="0"/>
              <a:t>  </a:t>
            </a:r>
            <a:r>
              <a:rPr lang="en-US" altLang="ko-KR" sz="1400" dirty="0"/>
              <a:t>ref</a:t>
            </a:r>
            <a:r>
              <a:rPr lang="ko-KR" altLang="en-US" sz="1400" dirty="0"/>
              <a:t>는 </a:t>
            </a:r>
            <a:r>
              <a:rPr lang="en-US" altLang="ko-KR" sz="1400" dirty="0"/>
              <a:t>c</a:t>
            </a:r>
            <a:r>
              <a:rPr lang="ko-KR" altLang="en-US" sz="1400" dirty="0"/>
              <a:t>에 대한 참조</a:t>
            </a:r>
            <a:endParaRPr lang="en-US" altLang="ko-KR" sz="1400" dirty="0"/>
          </a:p>
          <a:p>
            <a:pPr defTabSz="180000" fontAlgn="base" latinLnBrk="0"/>
            <a:r>
              <a:rPr lang="en-US" altLang="ko-KR" sz="1400" dirty="0"/>
              <a:t>ref = 'M'; // c= 'M'</a:t>
            </a:r>
          </a:p>
          <a:p>
            <a:pPr defTabSz="180000" fontAlgn="base" latinLnBrk="0"/>
            <a:endParaRPr lang="en-US" altLang="ko-KR" sz="1400" dirty="0"/>
          </a:p>
          <a:p>
            <a:pPr defTabSz="180000" fontAlgn="base" latinLnBrk="0"/>
            <a:r>
              <a:rPr lang="en-US" altLang="ko-KR" sz="1400" b="1" dirty="0"/>
              <a:t>find() = 'b'; </a:t>
            </a:r>
            <a:r>
              <a:rPr lang="en-US" altLang="ko-KR" sz="1400" dirty="0"/>
              <a:t>// c = 'b'</a:t>
            </a:r>
            <a:r>
              <a:rPr lang="ko-KR" altLang="en-US" sz="1400" dirty="0"/>
              <a:t>가 됨</a:t>
            </a:r>
            <a:endParaRPr lang="en-US" altLang="ko-KR" sz="1400" dirty="0"/>
          </a:p>
        </p:txBody>
      </p:sp>
      <p:sp>
        <p:nvSpPr>
          <p:cNvPr id="6" name="직사각형 5"/>
          <p:cNvSpPr/>
          <p:nvPr/>
        </p:nvSpPr>
        <p:spPr>
          <a:xfrm>
            <a:off x="2351583" y="1816412"/>
            <a:ext cx="3168354" cy="2031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400" dirty="0"/>
              <a:t>char c = 'a';</a:t>
            </a:r>
          </a:p>
          <a:p>
            <a:pPr defTabSz="180000" fontAlgn="base" latinLnBrk="0"/>
            <a:endParaRPr lang="ko-KR" altLang="en-US" sz="1400" dirty="0"/>
          </a:p>
          <a:p>
            <a:pPr defTabSz="180000" fontAlgn="base" latinLnBrk="0"/>
            <a:r>
              <a:rPr lang="en-US" altLang="ko-KR" sz="1400" b="1" dirty="0"/>
              <a:t>char</a:t>
            </a:r>
            <a:r>
              <a:rPr lang="ko-KR" altLang="en-US" sz="1400" b="1" dirty="0"/>
              <a:t> </a:t>
            </a:r>
            <a:r>
              <a:rPr lang="en-US" altLang="ko-KR" sz="1400" b="1" dirty="0"/>
              <a:t>get() </a:t>
            </a:r>
            <a:r>
              <a:rPr lang="en-US" altLang="ko-KR" sz="1400" dirty="0"/>
              <a:t>{ // char </a:t>
            </a:r>
            <a:r>
              <a:rPr lang="ko-KR" altLang="en-US" sz="1400" dirty="0"/>
              <a:t>리턴</a:t>
            </a:r>
          </a:p>
          <a:p>
            <a:pPr defTabSz="180000" fontAlgn="base" latinLnBrk="0"/>
            <a:r>
              <a:rPr lang="ko-KR" altLang="en-US" sz="1400" dirty="0"/>
              <a:t>	</a:t>
            </a:r>
            <a:r>
              <a:rPr lang="en-US" altLang="ko-KR" sz="1400" dirty="0"/>
              <a:t>return c;</a:t>
            </a:r>
            <a:r>
              <a:rPr lang="ko-KR" altLang="en-US" sz="1400" dirty="0"/>
              <a:t> </a:t>
            </a:r>
            <a:r>
              <a:rPr lang="en-US" altLang="ko-KR" sz="1400" dirty="0"/>
              <a:t>// </a:t>
            </a:r>
            <a:r>
              <a:rPr lang="ko-KR" altLang="en-US" sz="1400" dirty="0"/>
              <a:t>변수 </a:t>
            </a:r>
            <a:r>
              <a:rPr lang="en-US" altLang="ko-KR" sz="1400" dirty="0"/>
              <a:t>c</a:t>
            </a:r>
            <a:r>
              <a:rPr lang="ko-KR" altLang="en-US" sz="1400" dirty="0"/>
              <a:t>의 문자</a:t>
            </a:r>
            <a:r>
              <a:rPr lang="en-US" altLang="ko-KR" sz="1400" dirty="0"/>
              <a:t>(‘a’)</a:t>
            </a:r>
            <a:r>
              <a:rPr lang="ko-KR" altLang="en-US" sz="1400" dirty="0"/>
              <a:t> 리턴</a:t>
            </a:r>
          </a:p>
          <a:p>
            <a:pPr defTabSz="180000" fontAlgn="base" latinLnBrk="0"/>
            <a:r>
              <a:rPr lang="en-US" altLang="ko-KR" sz="1400" dirty="0"/>
              <a:t>}</a:t>
            </a:r>
          </a:p>
          <a:p>
            <a:pPr defTabSz="180000" fontAlgn="base" latinLnBrk="0"/>
            <a:endParaRPr lang="en-US" altLang="ko-KR" sz="1400" dirty="0"/>
          </a:p>
          <a:p>
            <a:pPr defTabSz="180000" fontAlgn="base" latinLnBrk="0"/>
            <a:r>
              <a:rPr lang="en-US" altLang="ko-KR" sz="1400" b="1" dirty="0"/>
              <a:t>char a = get(); </a:t>
            </a:r>
            <a:r>
              <a:rPr lang="en-US" altLang="ko-KR" sz="1400" dirty="0"/>
              <a:t>// a = 'a'</a:t>
            </a:r>
            <a:r>
              <a:rPr lang="ko-KR" altLang="en-US" sz="1400" dirty="0"/>
              <a:t>가 됨</a:t>
            </a:r>
            <a:endParaRPr lang="en-US" altLang="ko-KR" sz="1400" dirty="0"/>
          </a:p>
          <a:p>
            <a:pPr defTabSz="180000" fontAlgn="base" latinLnBrk="0"/>
            <a:endParaRPr lang="en-US" altLang="ko-KR" sz="1400" dirty="0"/>
          </a:p>
          <a:p>
            <a:pPr defTabSz="180000" fontAlgn="base" latinLnBrk="0"/>
            <a:r>
              <a:rPr lang="en-US" altLang="ko-KR" sz="1400" strike="sngStrike" dirty="0"/>
              <a:t>get() = 'b'; </a:t>
            </a:r>
            <a:r>
              <a:rPr lang="en-US" altLang="ko-KR" sz="1400" dirty="0"/>
              <a:t>// </a:t>
            </a:r>
            <a:r>
              <a:rPr lang="ko-KR" altLang="en-US" sz="1400" dirty="0"/>
              <a:t>컴파일 오류</a:t>
            </a:r>
            <a:endParaRPr lang="en-US" altLang="ko-KR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2711624" y="4653137"/>
            <a:ext cx="24481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(a) </a:t>
            </a:r>
            <a:r>
              <a:rPr lang="ko-KR" altLang="en-US" sz="1400" dirty="0"/>
              <a:t>문자 값을 </a:t>
            </a:r>
            <a:r>
              <a:rPr lang="ko-KR" altLang="en-US" sz="1400" dirty="0" err="1"/>
              <a:t>리턴하는</a:t>
            </a:r>
            <a:r>
              <a:rPr lang="ko-KR" altLang="en-US" sz="1400" dirty="0"/>
              <a:t> </a:t>
            </a:r>
            <a:r>
              <a:rPr lang="en-US" altLang="ko-KR" sz="1400" dirty="0"/>
              <a:t>get()</a:t>
            </a:r>
            <a:endParaRPr lang="ko-KR" altLang="en-US" sz="1400" dirty="0"/>
          </a:p>
        </p:txBody>
      </p:sp>
      <p:sp>
        <p:nvSpPr>
          <p:cNvPr id="8" name="TextBox 7"/>
          <p:cNvSpPr txBox="1"/>
          <p:nvPr/>
        </p:nvSpPr>
        <p:spPr>
          <a:xfrm>
            <a:off x="6527528" y="4653137"/>
            <a:ext cx="37449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(b) char </a:t>
            </a:r>
            <a:r>
              <a:rPr lang="ko-KR" altLang="en-US" sz="1400" dirty="0"/>
              <a:t>타입의 참조</a:t>
            </a:r>
            <a:r>
              <a:rPr lang="en-US" altLang="ko-KR" sz="1400" dirty="0"/>
              <a:t>(</a:t>
            </a:r>
            <a:r>
              <a:rPr lang="ko-KR" altLang="en-US" sz="1400" dirty="0"/>
              <a:t>공간</a:t>
            </a:r>
            <a:r>
              <a:rPr lang="en-US" altLang="ko-KR" sz="1400" dirty="0"/>
              <a:t>)</a:t>
            </a:r>
            <a:r>
              <a:rPr lang="ko-KR" altLang="en-US" sz="1400" dirty="0"/>
              <a:t>을 </a:t>
            </a:r>
            <a:r>
              <a:rPr lang="ko-KR" altLang="en-US" sz="1400" dirty="0" err="1"/>
              <a:t>리턴하는</a:t>
            </a:r>
            <a:r>
              <a:rPr lang="ko-KR" altLang="en-US" sz="1400" dirty="0"/>
              <a:t> </a:t>
            </a:r>
            <a:r>
              <a:rPr lang="en-US" altLang="ko-KR" sz="1400" dirty="0"/>
              <a:t>find()</a:t>
            </a:r>
            <a:endParaRPr lang="ko-KR" altLang="en-US" sz="1400" dirty="0"/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1631505" y="2106353"/>
            <a:ext cx="563441" cy="395348"/>
          </a:xfrm>
          <a:prstGeom prst="wedgeRoundRectCallout">
            <a:avLst>
              <a:gd name="adj1" fmla="val 87201"/>
              <a:gd name="adj2" fmla="val 2603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문자 리턴</a:t>
            </a:r>
          </a:p>
        </p:txBody>
      </p:sp>
      <p:sp>
        <p:nvSpPr>
          <p:cNvPr id="10" name="모서리가 둥근 사각형 설명선 9"/>
          <p:cNvSpPr/>
          <p:nvPr/>
        </p:nvSpPr>
        <p:spPr>
          <a:xfrm>
            <a:off x="5699698" y="1624629"/>
            <a:ext cx="840402" cy="679399"/>
          </a:xfrm>
          <a:prstGeom prst="wedgeRoundRectCallout">
            <a:avLst>
              <a:gd name="adj1" fmla="val 114652"/>
              <a:gd name="adj2" fmla="val 5767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char </a:t>
            </a:r>
            <a:r>
              <a:rPr lang="ko-KR" altLang="en-US" sz="1000" dirty="0">
                <a:solidFill>
                  <a:schemeClr val="tx1"/>
                </a:solidFill>
              </a:rPr>
              <a:t>타입의 공간에 대한 참조 리턴</a:t>
            </a:r>
          </a:p>
        </p:txBody>
      </p:sp>
      <p:sp>
        <p:nvSpPr>
          <p:cNvPr id="11" name="모서리가 둥근 사각형 설명선 10"/>
          <p:cNvSpPr/>
          <p:nvPr/>
        </p:nvSpPr>
        <p:spPr>
          <a:xfrm>
            <a:off x="4979619" y="4076679"/>
            <a:ext cx="1296143" cy="463561"/>
          </a:xfrm>
          <a:prstGeom prst="wedgeRoundRectCallout">
            <a:avLst>
              <a:gd name="adj1" fmla="val 80902"/>
              <a:gd name="adj2" fmla="val 7864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find()</a:t>
            </a:r>
            <a:r>
              <a:rPr lang="ko-KR" altLang="en-US" sz="1000" dirty="0">
                <a:solidFill>
                  <a:schemeClr val="tx1"/>
                </a:solidFill>
              </a:rPr>
              <a:t>가 </a:t>
            </a:r>
            <a:r>
              <a:rPr lang="ko-KR" altLang="en-US" sz="1000" dirty="0" err="1">
                <a:solidFill>
                  <a:schemeClr val="tx1"/>
                </a:solidFill>
              </a:rPr>
              <a:t>리턴한</a:t>
            </a:r>
            <a:r>
              <a:rPr lang="ko-KR" altLang="en-US" sz="1000" dirty="0">
                <a:solidFill>
                  <a:schemeClr val="tx1"/>
                </a:solidFill>
              </a:rPr>
              <a:t> 공간에 </a:t>
            </a:r>
            <a:r>
              <a:rPr lang="en-US" altLang="ko-KR" sz="1000" dirty="0">
                <a:solidFill>
                  <a:schemeClr val="tx1"/>
                </a:solidFill>
              </a:rPr>
              <a:t>‘b’ </a:t>
            </a:r>
            <a:r>
              <a:rPr lang="ko-KR" altLang="en-US" sz="1000" dirty="0">
                <a:solidFill>
                  <a:schemeClr val="tx1"/>
                </a:solidFill>
              </a:rPr>
              <a:t>문자 저장</a:t>
            </a:r>
          </a:p>
        </p:txBody>
      </p:sp>
    </p:spTree>
    <p:extLst>
      <p:ext uri="{BB962C8B-B14F-4D97-AF65-F5344CB8AC3E}">
        <p14:creationId xmlns:p14="http://schemas.microsoft.com/office/powerpoint/2010/main" val="19395138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631504" y="1718409"/>
            <a:ext cx="4104456" cy="34163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 fontAlgn="base" latinLnBrk="0"/>
            <a:r>
              <a:rPr lang="en-US" altLang="ko-KR" sz="1200" dirty="0"/>
              <a:t>#include &lt;</a:t>
            </a:r>
            <a:r>
              <a:rPr lang="en-US" altLang="ko-KR" sz="1200" dirty="0" err="1"/>
              <a:t>iostream</a:t>
            </a:r>
            <a:r>
              <a:rPr lang="en-US" altLang="ko-KR" sz="1200" dirty="0"/>
              <a:t>&gt;</a:t>
            </a:r>
          </a:p>
          <a:p>
            <a:pPr defTabSz="180000" fontAlgn="base" latinLnBrk="0"/>
            <a:r>
              <a:rPr lang="en-US" altLang="ko-KR" sz="1200" dirty="0"/>
              <a:t>using namespace </a:t>
            </a:r>
            <a:r>
              <a:rPr lang="en-US" altLang="ko-KR" sz="1200" dirty="0" err="1"/>
              <a:t>std</a:t>
            </a:r>
            <a:r>
              <a:rPr lang="en-US" altLang="ko-KR" sz="1200" dirty="0"/>
              <a:t>;</a:t>
            </a:r>
          </a:p>
          <a:p>
            <a:pPr defTabSz="180000" fontAlgn="base" latinLnBrk="0"/>
            <a:endParaRPr lang="en-US" altLang="ko-KR" sz="1200" dirty="0"/>
          </a:p>
          <a:p>
            <a:pPr defTabSz="180000" fontAlgn="base" latinLnBrk="0"/>
            <a:r>
              <a:rPr lang="en-US" altLang="ko-KR" sz="1200" b="1" dirty="0"/>
              <a:t>char&amp; </a:t>
            </a:r>
            <a:r>
              <a:rPr lang="en-US" altLang="ko-KR" sz="1200" dirty="0"/>
              <a:t>find(char s[], 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index) {</a:t>
            </a:r>
          </a:p>
          <a:p>
            <a:pPr defTabSz="180000" fontAlgn="base" latinLnBrk="0"/>
            <a:r>
              <a:rPr lang="en-US" altLang="ko-KR" sz="1200" dirty="0"/>
              <a:t>	return </a:t>
            </a:r>
            <a:r>
              <a:rPr lang="en-US" altLang="ko-KR" sz="1200" b="1" dirty="0"/>
              <a:t>s[index]; </a:t>
            </a:r>
            <a:r>
              <a:rPr lang="en-US" altLang="ko-KR" sz="1200" dirty="0"/>
              <a:t>// </a:t>
            </a:r>
            <a:r>
              <a:rPr lang="ko-KR" altLang="en-US" sz="1200" dirty="0"/>
              <a:t>참조 리턴</a:t>
            </a:r>
          </a:p>
          <a:p>
            <a:pPr defTabSz="180000" fontAlgn="base" latinLnBrk="0"/>
            <a:r>
              <a:rPr lang="en-US" altLang="ko-KR" sz="1200" dirty="0"/>
              <a:t>}</a:t>
            </a:r>
          </a:p>
          <a:p>
            <a:pPr defTabSz="180000" fontAlgn="base" latinLnBrk="0"/>
            <a:endParaRPr lang="en-US" altLang="ko-KR" sz="1200" dirty="0"/>
          </a:p>
          <a:p>
            <a:pPr defTabSz="180000" fontAlgn="base" latinLnBrk="0"/>
            <a:r>
              <a:rPr lang="en-US" altLang="ko-KR" sz="1200" dirty="0" err="1"/>
              <a:t>int</a:t>
            </a:r>
            <a:r>
              <a:rPr lang="en-US" altLang="ko-KR" sz="1200" dirty="0"/>
              <a:t> main() {</a:t>
            </a:r>
          </a:p>
          <a:p>
            <a:pPr defTabSz="180000" fontAlgn="base" latinLnBrk="0"/>
            <a:r>
              <a:rPr lang="en-US" altLang="ko-KR" sz="1200" dirty="0"/>
              <a:t>	char name[] = "Mike";</a:t>
            </a:r>
          </a:p>
          <a:p>
            <a:pPr defTabSz="180000" fontAlgn="base" latinLnBrk="0"/>
            <a:r>
              <a:rPr lang="en-US" altLang="ko-KR" sz="1200" dirty="0"/>
              <a:t>	</a:t>
            </a:r>
            <a:r>
              <a:rPr lang="en-US" altLang="ko-KR" sz="1200" dirty="0" err="1"/>
              <a:t>cout</a:t>
            </a:r>
            <a:r>
              <a:rPr lang="en-US" altLang="ko-KR" sz="1200" dirty="0"/>
              <a:t> &lt;&lt; name &lt;&lt; </a:t>
            </a:r>
            <a:r>
              <a:rPr lang="en-US" altLang="ko-KR" sz="1200" dirty="0" err="1"/>
              <a:t>endl</a:t>
            </a:r>
            <a:r>
              <a:rPr lang="en-US" altLang="ko-KR" sz="1200" dirty="0"/>
              <a:t>;</a:t>
            </a:r>
          </a:p>
          <a:p>
            <a:pPr defTabSz="180000" fontAlgn="base" latinLnBrk="0"/>
            <a:endParaRPr lang="en-US" altLang="ko-KR" sz="1200" dirty="0"/>
          </a:p>
          <a:p>
            <a:pPr defTabSz="180000" fontAlgn="base" latinLnBrk="0"/>
            <a:r>
              <a:rPr lang="en-US" altLang="ko-KR" sz="1200" dirty="0"/>
              <a:t>	</a:t>
            </a:r>
            <a:r>
              <a:rPr lang="en-US" altLang="ko-KR" sz="1200" b="1" dirty="0"/>
              <a:t>find(name, 0) = 'S'; </a:t>
            </a:r>
            <a:r>
              <a:rPr lang="en-US" altLang="ko-KR" sz="1200" dirty="0"/>
              <a:t>// name[0]='S'</a:t>
            </a:r>
            <a:r>
              <a:rPr lang="ko-KR" altLang="en-US" sz="1200" dirty="0"/>
              <a:t>로 변경</a:t>
            </a:r>
          </a:p>
          <a:p>
            <a:pPr defTabSz="180000" fontAlgn="base" latinLnBrk="0"/>
            <a:r>
              <a:rPr lang="ko-KR" altLang="en-US" sz="1200" dirty="0"/>
              <a:t>	</a:t>
            </a:r>
            <a:r>
              <a:rPr lang="en-US" altLang="ko-KR" sz="1200" dirty="0" err="1"/>
              <a:t>cout</a:t>
            </a:r>
            <a:r>
              <a:rPr lang="en-US" altLang="ko-KR" sz="1200" dirty="0"/>
              <a:t> &lt;&lt; name &lt;&lt; </a:t>
            </a:r>
            <a:r>
              <a:rPr lang="en-US" altLang="ko-KR" sz="1200" dirty="0" err="1"/>
              <a:t>endl</a:t>
            </a:r>
            <a:r>
              <a:rPr lang="en-US" altLang="ko-KR" sz="1200" dirty="0"/>
              <a:t>;</a:t>
            </a:r>
          </a:p>
          <a:p>
            <a:pPr defTabSz="180000" fontAlgn="base" latinLnBrk="0"/>
            <a:endParaRPr lang="en-US" altLang="ko-KR" sz="1200" dirty="0"/>
          </a:p>
          <a:p>
            <a:pPr defTabSz="180000" fontAlgn="base" latinLnBrk="0"/>
            <a:r>
              <a:rPr lang="en-US" altLang="ko-KR" sz="1200" dirty="0"/>
              <a:t>	</a:t>
            </a:r>
            <a:r>
              <a:rPr lang="en-US" altLang="ko-KR" sz="1200" b="1" dirty="0"/>
              <a:t>char&amp; ref = find(name, 2); </a:t>
            </a:r>
            <a:endParaRPr lang="ko-KR" altLang="en-US" sz="1200" dirty="0"/>
          </a:p>
          <a:p>
            <a:pPr defTabSz="180000" fontAlgn="base" latinLnBrk="0"/>
            <a:r>
              <a:rPr lang="ko-KR" altLang="en-US" sz="1200" dirty="0"/>
              <a:t>	</a:t>
            </a:r>
            <a:r>
              <a:rPr lang="en-US" altLang="ko-KR" sz="1200" b="1" dirty="0"/>
              <a:t>ref = 't'; </a:t>
            </a:r>
            <a:r>
              <a:rPr lang="en-US" altLang="ko-KR" sz="1200" dirty="0"/>
              <a:t>// name = "Site"</a:t>
            </a:r>
          </a:p>
          <a:p>
            <a:pPr defTabSz="180000" fontAlgn="base" latinLnBrk="0"/>
            <a:r>
              <a:rPr lang="en-US" altLang="ko-KR" sz="1200" dirty="0"/>
              <a:t>	</a:t>
            </a:r>
            <a:r>
              <a:rPr lang="en-US" altLang="ko-KR" sz="1200" dirty="0" err="1"/>
              <a:t>cout</a:t>
            </a:r>
            <a:r>
              <a:rPr lang="en-US" altLang="ko-KR" sz="1200" dirty="0"/>
              <a:t> &lt;&lt; name &lt;&lt; </a:t>
            </a:r>
            <a:r>
              <a:rPr lang="en-US" altLang="ko-KR" sz="1200" dirty="0" err="1"/>
              <a:t>endl</a:t>
            </a:r>
            <a:r>
              <a:rPr lang="en-US" altLang="ko-KR" sz="1200" dirty="0"/>
              <a:t>;</a:t>
            </a:r>
          </a:p>
          <a:p>
            <a:pPr defTabSz="180000" fontAlgn="base" latinLnBrk="0"/>
            <a:r>
              <a:rPr lang="en-US" altLang="ko-KR" sz="1200" dirty="0"/>
              <a:t>}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 </a:t>
            </a:r>
            <a:r>
              <a:rPr lang="en-US" altLang="ko-KR" dirty="0"/>
              <a:t>5–8 </a:t>
            </a:r>
            <a:r>
              <a:rPr lang="ko-KR" altLang="en-US" dirty="0"/>
              <a:t>간단한 참조 리턴 사례</a:t>
            </a:r>
          </a:p>
        </p:txBody>
      </p:sp>
      <p:sp>
        <p:nvSpPr>
          <p:cNvPr id="52" name="직사각형 51"/>
          <p:cNvSpPr/>
          <p:nvPr/>
        </p:nvSpPr>
        <p:spPr>
          <a:xfrm>
            <a:off x="1644192" y="5346617"/>
            <a:ext cx="3947752" cy="646331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Mike</a:t>
            </a:r>
          </a:p>
          <a:p>
            <a:r>
              <a:rPr lang="en-US" altLang="ko-KR" sz="1200" dirty="0" err="1"/>
              <a:t>Sike</a:t>
            </a:r>
            <a:endParaRPr lang="en-US" altLang="ko-KR" sz="1200" dirty="0"/>
          </a:p>
          <a:p>
            <a:r>
              <a:rPr lang="en-US" altLang="ko-KR" sz="1200" dirty="0"/>
              <a:t>Site</a:t>
            </a:r>
            <a:endParaRPr lang="ko-KR" altLang="en-US" sz="1200" dirty="0"/>
          </a:p>
        </p:txBody>
      </p:sp>
      <p:sp>
        <p:nvSpPr>
          <p:cNvPr id="42" name="모서리가 둥근 사각형 설명선 41"/>
          <p:cNvSpPr/>
          <p:nvPr/>
        </p:nvSpPr>
        <p:spPr>
          <a:xfrm>
            <a:off x="3867468" y="2762236"/>
            <a:ext cx="1724476" cy="353400"/>
          </a:xfrm>
          <a:prstGeom prst="wedgeRoundRectCallout">
            <a:avLst>
              <a:gd name="adj1" fmla="val -119548"/>
              <a:gd name="adj2" fmla="val -75415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s[index] </a:t>
            </a:r>
            <a:r>
              <a:rPr lang="ko-KR" altLang="en-US" sz="1000" dirty="0">
                <a:solidFill>
                  <a:schemeClr val="tx1"/>
                </a:solidFill>
              </a:rPr>
              <a:t>공간의 참조 리턴</a:t>
            </a:r>
          </a:p>
        </p:txBody>
      </p:sp>
      <p:sp>
        <p:nvSpPr>
          <p:cNvPr id="43" name="모서리가 둥근 사각형 설명선 42"/>
          <p:cNvSpPr/>
          <p:nvPr/>
        </p:nvSpPr>
        <p:spPr>
          <a:xfrm>
            <a:off x="4223794" y="3254136"/>
            <a:ext cx="1368150" cy="425800"/>
          </a:xfrm>
          <a:prstGeom prst="wedgeRoundRectCallout">
            <a:avLst>
              <a:gd name="adj1" fmla="val -148329"/>
              <a:gd name="adj2" fmla="val 7873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find()</a:t>
            </a:r>
            <a:r>
              <a:rPr lang="ko-KR" altLang="en-US" sz="1000" dirty="0">
                <a:solidFill>
                  <a:schemeClr val="tx1"/>
                </a:solidFill>
              </a:rPr>
              <a:t>가 </a:t>
            </a:r>
            <a:r>
              <a:rPr lang="ko-KR" altLang="en-US" sz="1000" dirty="0" err="1">
                <a:solidFill>
                  <a:schemeClr val="tx1"/>
                </a:solidFill>
              </a:rPr>
              <a:t>리턴한</a:t>
            </a:r>
            <a:r>
              <a:rPr lang="ko-KR" altLang="en-US" sz="1000" dirty="0">
                <a:solidFill>
                  <a:schemeClr val="tx1"/>
                </a:solidFill>
              </a:rPr>
              <a:t> 위치에 문자 </a:t>
            </a:r>
            <a:r>
              <a:rPr lang="en-US" altLang="ko-KR" sz="1000" dirty="0">
                <a:solidFill>
                  <a:schemeClr val="tx1"/>
                </a:solidFill>
              </a:rPr>
              <a:t>‘m’ </a:t>
            </a:r>
            <a:r>
              <a:rPr lang="ko-KR" altLang="en-US" sz="1000" dirty="0">
                <a:solidFill>
                  <a:schemeClr val="tx1"/>
                </a:solidFill>
              </a:rPr>
              <a:t>저장</a:t>
            </a:r>
          </a:p>
        </p:txBody>
      </p:sp>
      <p:sp>
        <p:nvSpPr>
          <p:cNvPr id="46" name="모서리가 둥근 사각형 설명선 45"/>
          <p:cNvSpPr/>
          <p:nvPr/>
        </p:nvSpPr>
        <p:spPr>
          <a:xfrm>
            <a:off x="4223794" y="4487541"/>
            <a:ext cx="1368150" cy="340644"/>
          </a:xfrm>
          <a:prstGeom prst="wedgeRoundRectCallout">
            <a:avLst>
              <a:gd name="adj1" fmla="val -78349"/>
              <a:gd name="adj2" fmla="val -60225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ref</a:t>
            </a:r>
            <a:r>
              <a:rPr lang="ko-KR" altLang="en-US" sz="1000" dirty="0">
                <a:solidFill>
                  <a:schemeClr val="tx1"/>
                </a:solidFill>
              </a:rPr>
              <a:t>는 </a:t>
            </a:r>
            <a:r>
              <a:rPr lang="en-US" altLang="ko-KR" sz="1000" dirty="0">
                <a:solidFill>
                  <a:schemeClr val="tx1"/>
                </a:solidFill>
              </a:rPr>
              <a:t>name[2] </a:t>
            </a:r>
            <a:r>
              <a:rPr lang="ko-KR" altLang="en-US" sz="1000" dirty="0">
                <a:solidFill>
                  <a:schemeClr val="tx1"/>
                </a:solidFill>
              </a:rPr>
              <a:t>참조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9976" y="1814020"/>
            <a:ext cx="4608512" cy="28824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393621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this </a:t>
            </a:r>
            <a:r>
              <a:rPr lang="ko-KR" altLang="en-US" dirty="0"/>
              <a:t>포인터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this</a:t>
            </a:r>
          </a:p>
          <a:p>
            <a:pPr lvl="1"/>
            <a:r>
              <a:rPr lang="ko-KR" altLang="en-US" dirty="0"/>
              <a:t>포인터</a:t>
            </a:r>
            <a:r>
              <a:rPr lang="en-US" altLang="ko-KR" dirty="0"/>
              <a:t>, </a:t>
            </a:r>
            <a:r>
              <a:rPr lang="ko-KR" altLang="en-US" dirty="0"/>
              <a:t>객체</a:t>
            </a:r>
            <a:r>
              <a:rPr lang="en-US" altLang="ko-KR" dirty="0"/>
              <a:t> </a:t>
            </a:r>
            <a:r>
              <a:rPr lang="ko-KR" altLang="en-US" dirty="0"/>
              <a:t>자신 포인터</a:t>
            </a:r>
            <a:endParaRPr lang="en-US" altLang="ko-KR" dirty="0"/>
          </a:p>
          <a:p>
            <a:pPr lvl="1"/>
            <a:r>
              <a:rPr lang="ko-KR" altLang="en-US" dirty="0"/>
              <a:t>클래스의 멤버 함수 내에서만 사용</a:t>
            </a:r>
            <a:endParaRPr lang="en-US" altLang="ko-KR" dirty="0"/>
          </a:p>
          <a:p>
            <a:pPr lvl="1"/>
            <a:r>
              <a:rPr lang="ko-KR" altLang="en-US" dirty="0"/>
              <a:t>개발자가 선언하는 변수가 아니고</a:t>
            </a:r>
            <a:r>
              <a:rPr lang="en-US" altLang="ko-KR" dirty="0"/>
              <a:t>, </a:t>
            </a:r>
            <a:r>
              <a:rPr lang="ko-KR" altLang="en-US" dirty="0"/>
              <a:t>컴파일러가 선언한 변수</a:t>
            </a:r>
            <a:endParaRPr lang="en-US" altLang="ko-KR" dirty="0"/>
          </a:p>
          <a:p>
            <a:pPr lvl="2"/>
            <a:r>
              <a:rPr lang="ko-KR" altLang="en-US" sz="1800" dirty="0"/>
              <a:t>멤버 함수에 컴파일러에 의해 묵시적으로 삽입 선언되는 매개 변수</a:t>
            </a:r>
            <a:endParaRPr lang="en-US" altLang="ko-KR" sz="1800" dirty="0"/>
          </a:p>
        </p:txBody>
      </p:sp>
      <p:sp>
        <p:nvSpPr>
          <p:cNvPr id="5" name="직사각형 4"/>
          <p:cNvSpPr/>
          <p:nvPr/>
        </p:nvSpPr>
        <p:spPr>
          <a:xfrm>
            <a:off x="3503712" y="3501009"/>
            <a:ext cx="5400600" cy="206210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600" dirty="0"/>
              <a:t>class Circle {</a:t>
            </a:r>
          </a:p>
          <a:p>
            <a:pPr defTabSz="180000" fontAlgn="base" latinLnBrk="0"/>
            <a:r>
              <a:rPr lang="en-US" altLang="ko-KR" sz="1600" dirty="0"/>
              <a:t>	</a:t>
            </a:r>
            <a:r>
              <a:rPr lang="en-US" altLang="ko-KR" sz="1600" dirty="0" err="1"/>
              <a:t>int</a:t>
            </a:r>
            <a:r>
              <a:rPr lang="en-US" altLang="ko-KR" sz="1600" dirty="0"/>
              <a:t> radius;</a:t>
            </a:r>
          </a:p>
          <a:p>
            <a:pPr defTabSz="180000" fontAlgn="base" latinLnBrk="0"/>
            <a:r>
              <a:rPr lang="en-US" altLang="ko-KR" sz="1600" dirty="0"/>
              <a:t>public:</a:t>
            </a:r>
          </a:p>
          <a:p>
            <a:pPr defTabSz="180000" fontAlgn="base" latinLnBrk="0"/>
            <a:r>
              <a:rPr lang="en-US" altLang="ko-KR" sz="1600" dirty="0"/>
              <a:t>	Circle() { </a:t>
            </a:r>
            <a:r>
              <a:rPr lang="en-US" altLang="ko-KR" sz="1600" b="1" dirty="0">
                <a:solidFill>
                  <a:srgbClr val="FF0000"/>
                </a:solidFill>
              </a:rPr>
              <a:t>this-&gt;</a:t>
            </a:r>
            <a:r>
              <a:rPr lang="en-US" altLang="ko-KR" sz="1600" dirty="0"/>
              <a:t>radius=1; }</a:t>
            </a:r>
          </a:p>
          <a:p>
            <a:pPr defTabSz="180000" fontAlgn="base" latinLnBrk="0"/>
            <a:r>
              <a:rPr lang="en-US" altLang="ko-KR" sz="1600" dirty="0"/>
              <a:t>	Circle(</a:t>
            </a:r>
            <a:r>
              <a:rPr lang="en-US" altLang="ko-KR" sz="1600" dirty="0" err="1"/>
              <a:t>int</a:t>
            </a:r>
            <a:r>
              <a:rPr lang="en-US" altLang="ko-KR" sz="1600" dirty="0"/>
              <a:t> radius) { </a:t>
            </a:r>
            <a:r>
              <a:rPr lang="en-US" altLang="ko-KR" sz="1600" b="1" dirty="0">
                <a:solidFill>
                  <a:srgbClr val="FF0000"/>
                </a:solidFill>
              </a:rPr>
              <a:t>this-&gt;</a:t>
            </a:r>
            <a:r>
              <a:rPr lang="en-US" altLang="ko-KR" sz="1600" dirty="0"/>
              <a:t>radius = radius; }</a:t>
            </a:r>
          </a:p>
          <a:p>
            <a:pPr defTabSz="180000" fontAlgn="base" latinLnBrk="0"/>
            <a:r>
              <a:rPr lang="en-US" altLang="ko-KR" sz="1600" dirty="0"/>
              <a:t>	void </a:t>
            </a:r>
            <a:r>
              <a:rPr lang="en-US" altLang="ko-KR" sz="1600" dirty="0" err="1"/>
              <a:t>setRadius</a:t>
            </a:r>
            <a:r>
              <a:rPr lang="en-US" altLang="ko-KR" sz="1600" dirty="0"/>
              <a:t>(</a:t>
            </a:r>
            <a:r>
              <a:rPr lang="en-US" altLang="ko-KR" sz="1600" dirty="0" err="1"/>
              <a:t>int</a:t>
            </a:r>
            <a:r>
              <a:rPr lang="en-US" altLang="ko-KR" sz="1600" dirty="0"/>
              <a:t> radius) { </a:t>
            </a:r>
            <a:r>
              <a:rPr lang="en-US" altLang="ko-KR" sz="1600" b="1" dirty="0">
                <a:solidFill>
                  <a:srgbClr val="FF0000"/>
                </a:solidFill>
              </a:rPr>
              <a:t>this-&gt;</a:t>
            </a:r>
            <a:r>
              <a:rPr lang="en-US" altLang="ko-KR" sz="1600" dirty="0"/>
              <a:t>radius = radius; }</a:t>
            </a:r>
          </a:p>
          <a:p>
            <a:pPr defTabSz="180000" fontAlgn="base" latinLnBrk="0"/>
            <a:r>
              <a:rPr lang="en-US" altLang="ko-KR" sz="1600" dirty="0"/>
              <a:t>	....</a:t>
            </a:r>
          </a:p>
          <a:p>
            <a:pPr defTabSz="180000" fontAlgn="base" latinLnBrk="0"/>
            <a:r>
              <a:rPr lang="en-US" altLang="ko-KR" sz="1600" dirty="0"/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174088546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리턴 사례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93AD702-F138-4E14-9600-B7B9C088D289}"/>
              </a:ext>
            </a:extLst>
          </p:cNvPr>
          <p:cNvSpPr txBox="1"/>
          <p:nvPr/>
        </p:nvSpPr>
        <p:spPr>
          <a:xfrm>
            <a:off x="2135560" y="1124744"/>
            <a:ext cx="58326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/>
              <a:t>함수에서 </a:t>
            </a:r>
            <a:r>
              <a:rPr lang="ko-KR" altLang="en-US" sz="2000" dirty="0" err="1"/>
              <a:t>참조리턴과</a:t>
            </a:r>
            <a:r>
              <a:rPr lang="ko-KR" altLang="en-US" sz="2000" dirty="0"/>
              <a:t> 포인터 리턴의 예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0C2815-932E-4553-98D2-FABF7EBB1656}"/>
              </a:ext>
            </a:extLst>
          </p:cNvPr>
          <p:cNvSpPr txBox="1"/>
          <p:nvPr/>
        </p:nvSpPr>
        <p:spPr>
          <a:xfrm>
            <a:off x="2639616" y="1772816"/>
            <a:ext cx="6840760" cy="1285288"/>
          </a:xfrm>
          <a:prstGeom prst="rect">
            <a:avLst/>
          </a:prstGeom>
          <a:ln w="635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char c = ‘a’ ;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char&amp; r() { return c: }  </a:t>
            </a:r>
            <a:r>
              <a:rPr lang="en-US" altLang="ko-KR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// C</a:t>
            </a:r>
            <a:r>
              <a:rPr lang="ko-KR" altLang="en-US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의 참조 리턴</a:t>
            </a:r>
            <a:r>
              <a:rPr lang="en-US" altLang="ko-KR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ko-KR" altLang="en-US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변수 </a:t>
            </a:r>
            <a:r>
              <a:rPr lang="en-US" altLang="ko-KR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c</a:t>
            </a:r>
            <a:r>
              <a:rPr lang="ko-KR" altLang="en-US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의 공간 리턴</a:t>
            </a:r>
            <a:endParaRPr lang="en-US" altLang="ko-KR" dirty="0">
              <a:solidFill>
                <a:srgbClr val="FF0000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/>
              <a:t>r() = ‘c’ ;   </a:t>
            </a:r>
            <a:r>
              <a:rPr lang="en-US" altLang="ko-KR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// </a:t>
            </a:r>
            <a:r>
              <a:rPr lang="ko-KR" altLang="en-US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변수 </a:t>
            </a:r>
            <a:r>
              <a:rPr lang="en-US" altLang="ko-KR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c = ‘c’ </a:t>
            </a:r>
            <a:r>
              <a:rPr lang="ko-KR" altLang="en-US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로 변경</a:t>
            </a:r>
            <a:endParaRPr lang="en-US" altLang="ko-KR" dirty="0">
              <a:solidFill>
                <a:srgbClr val="FF0000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3EFF667-DC65-4AE3-99DF-677A47E07D95}"/>
              </a:ext>
            </a:extLst>
          </p:cNvPr>
          <p:cNvSpPr txBox="1"/>
          <p:nvPr/>
        </p:nvSpPr>
        <p:spPr>
          <a:xfrm>
            <a:off x="2639616" y="3429000"/>
            <a:ext cx="6840760" cy="1700787"/>
          </a:xfrm>
          <a:prstGeom prst="rect">
            <a:avLst/>
          </a:prstGeom>
          <a:ln w="635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char* p()</a:t>
            </a:r>
            <a:r>
              <a:rPr lang="ko-KR" altLang="en-US" dirty="0"/>
              <a:t> </a:t>
            </a:r>
            <a:r>
              <a:rPr lang="en-US" altLang="ko-KR" dirty="0"/>
              <a:t>{</a:t>
            </a:r>
            <a:r>
              <a:rPr lang="ko-KR" altLang="en-US" dirty="0"/>
              <a:t> </a:t>
            </a:r>
            <a:r>
              <a:rPr lang="en-US" altLang="ko-KR" dirty="0"/>
              <a:t>return</a:t>
            </a:r>
            <a:r>
              <a:rPr lang="ko-KR" altLang="en-US" dirty="0"/>
              <a:t> </a:t>
            </a:r>
            <a:r>
              <a:rPr lang="en-US" altLang="ko-KR" dirty="0"/>
              <a:t>&amp;c ; }  </a:t>
            </a:r>
            <a:r>
              <a:rPr lang="en-US" altLang="ko-KR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// </a:t>
            </a:r>
            <a:r>
              <a:rPr lang="ko-KR" altLang="en-US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변수 </a:t>
            </a:r>
            <a:r>
              <a:rPr lang="en-US" altLang="ko-KR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c</a:t>
            </a:r>
            <a:r>
              <a:rPr lang="ko-KR" altLang="en-US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의 주소 리턴</a:t>
            </a:r>
            <a:endParaRPr lang="en-US" altLang="ko-KR" dirty="0">
              <a:solidFill>
                <a:srgbClr val="FF0000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/>
              <a:t>char *s = p() ;  </a:t>
            </a:r>
            <a:r>
              <a:rPr lang="en-US" altLang="ko-KR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// s </a:t>
            </a:r>
            <a:r>
              <a:rPr lang="ko-KR" altLang="en-US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는 </a:t>
            </a:r>
            <a:r>
              <a:rPr lang="en-US" altLang="ko-KR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c</a:t>
            </a:r>
            <a:r>
              <a:rPr lang="ko-KR" altLang="en-US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의 주소 저장</a:t>
            </a:r>
            <a:endParaRPr lang="en-US" altLang="ko-KR" dirty="0">
              <a:solidFill>
                <a:srgbClr val="FF0000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FF0000"/>
                </a:solidFill>
              </a:rPr>
              <a:t>*s = ‘b’ ;  </a:t>
            </a:r>
            <a:r>
              <a:rPr lang="en-US" altLang="ko-KR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// s</a:t>
            </a:r>
            <a:r>
              <a:rPr lang="ko-KR" altLang="en-US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가 가리키는 변수 </a:t>
            </a:r>
            <a:r>
              <a:rPr lang="en-US" altLang="ko-KR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c = ‘b’ </a:t>
            </a:r>
            <a:r>
              <a:rPr lang="ko-KR" altLang="en-US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로 변경</a:t>
            </a:r>
            <a:endParaRPr lang="en-US" altLang="ko-KR" dirty="0">
              <a:solidFill>
                <a:srgbClr val="FF0000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FF0000"/>
                </a:solidFill>
              </a:rPr>
              <a:t>p() = ‘b’ ;  </a:t>
            </a:r>
            <a:r>
              <a:rPr lang="en-US" altLang="ko-KR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// </a:t>
            </a:r>
            <a:r>
              <a:rPr lang="ko-KR" altLang="en-US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컴파일 오류</a:t>
            </a:r>
            <a:endParaRPr lang="en-US" altLang="ko-KR" dirty="0">
              <a:solidFill>
                <a:srgbClr val="FF0000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541417-2E35-4F98-9CFB-096FACC6548C}"/>
              </a:ext>
            </a:extLst>
          </p:cNvPr>
          <p:cNvSpPr txBox="1"/>
          <p:nvPr/>
        </p:nvSpPr>
        <p:spPr>
          <a:xfrm>
            <a:off x="2639616" y="5445224"/>
            <a:ext cx="77048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dirty="0">
                <a:solidFill>
                  <a:srgbClr val="0070C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치환 연산자 </a:t>
            </a:r>
            <a:r>
              <a:rPr lang="en-US" altLang="ko-KR" dirty="0">
                <a:solidFill>
                  <a:srgbClr val="0070C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(=)</a:t>
            </a:r>
            <a:r>
              <a:rPr lang="ko-KR" altLang="en-US" dirty="0">
                <a:solidFill>
                  <a:srgbClr val="0070C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를 기준으로 </a:t>
            </a:r>
            <a:r>
              <a:rPr lang="en-US" altLang="ko-KR" dirty="0">
                <a:solidFill>
                  <a:srgbClr val="0070C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L-value</a:t>
            </a:r>
            <a:r>
              <a:rPr lang="ko-KR" altLang="en-US" dirty="0">
                <a:solidFill>
                  <a:srgbClr val="0070C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와 </a:t>
            </a:r>
            <a:r>
              <a:rPr lang="en-US" altLang="ko-KR" dirty="0">
                <a:solidFill>
                  <a:srgbClr val="0070C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R-value</a:t>
            </a:r>
            <a:r>
              <a:rPr lang="ko-KR" altLang="en-US" dirty="0">
                <a:solidFill>
                  <a:srgbClr val="0070C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로 나뉘는데</a:t>
            </a:r>
            <a:r>
              <a:rPr lang="en-US" altLang="ko-KR" dirty="0">
                <a:solidFill>
                  <a:srgbClr val="0070C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ko-KR" altLang="en-US" dirty="0">
                <a:solidFill>
                  <a:srgbClr val="0070C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반드시 왼쪽에는 공간이 오른쪽에는 값이 와야 함</a:t>
            </a:r>
          </a:p>
        </p:txBody>
      </p:sp>
    </p:spTree>
    <p:extLst>
      <p:ext uri="{BB962C8B-B14F-4D97-AF65-F5344CB8AC3E}">
        <p14:creationId xmlns:p14="http://schemas.microsoft.com/office/powerpoint/2010/main" val="57356408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Check Time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7B39AD-6890-4A81-ACE2-81E7CAD9A9AA}"/>
              </a:ext>
            </a:extLst>
          </p:cNvPr>
          <p:cNvSpPr txBox="1"/>
          <p:nvPr/>
        </p:nvSpPr>
        <p:spPr>
          <a:xfrm>
            <a:off x="2272641" y="1124744"/>
            <a:ext cx="8064896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다음 함수에 대한 호출이 잘된 것은</a:t>
            </a:r>
            <a:r>
              <a:rPr lang="en-US" altLang="ko-KR" dirty="0"/>
              <a:t>?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endParaRPr lang="en-US" altLang="ko-KR" sz="1050" dirty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r>
              <a:rPr lang="en-US" altLang="ko-KR" dirty="0"/>
              <a:t>         int m = 3, n = 2;</a:t>
            </a:r>
          </a:p>
          <a:p>
            <a:endParaRPr lang="en-US" altLang="ko-KR" sz="1050" dirty="0"/>
          </a:p>
          <a:p>
            <a:pPr lvl="1"/>
            <a:r>
              <a:rPr lang="ko-KR" altLang="en-US" dirty="0"/>
              <a:t>① </a:t>
            </a:r>
            <a:r>
              <a:rPr lang="en-US" altLang="ko-KR" dirty="0"/>
              <a:t>f(m, 2);         </a:t>
            </a:r>
            <a:r>
              <a:rPr lang="ko-KR" altLang="en-US" dirty="0"/>
              <a:t>② </a:t>
            </a:r>
            <a:r>
              <a:rPr lang="en-US" altLang="ko-KR" dirty="0"/>
              <a:t>f(&amp;m, n);         </a:t>
            </a:r>
            <a:r>
              <a:rPr lang="ko-KR" altLang="en-US" dirty="0"/>
              <a:t>③ </a:t>
            </a:r>
            <a:r>
              <a:rPr lang="en-US" altLang="ko-KR" dirty="0"/>
              <a:t>f(*m, 2);         </a:t>
            </a:r>
            <a:r>
              <a:rPr lang="ko-KR" altLang="en-US" dirty="0"/>
              <a:t>④ </a:t>
            </a:r>
            <a:r>
              <a:rPr lang="en-US" altLang="ko-KR" dirty="0"/>
              <a:t>f(2, m);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D6B0FD-3F0A-4327-A0A7-75B930961CF4}"/>
              </a:ext>
            </a:extLst>
          </p:cNvPr>
          <p:cNvSpPr txBox="1"/>
          <p:nvPr/>
        </p:nvSpPr>
        <p:spPr>
          <a:xfrm>
            <a:off x="3064729" y="1628800"/>
            <a:ext cx="2376264" cy="36933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dirty="0"/>
              <a:t>void f(int &amp;a, int b)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759FDAC-CB6F-4139-9230-3B2F263DD31A}"/>
              </a:ext>
            </a:extLst>
          </p:cNvPr>
          <p:cNvSpPr txBox="1"/>
          <p:nvPr/>
        </p:nvSpPr>
        <p:spPr>
          <a:xfrm>
            <a:off x="2272641" y="3451657"/>
            <a:ext cx="8064896" cy="24699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 </a:t>
            </a:r>
            <a:r>
              <a:rPr lang="ko-KR" altLang="en-US" dirty="0"/>
              <a:t>다음 함수들에 대해 문제에서 주어진 함수의 실행 결과 </a:t>
            </a:r>
            <a:r>
              <a:rPr lang="en-US" altLang="ko-KR" dirty="0"/>
              <a:t>n </a:t>
            </a:r>
            <a:r>
              <a:rPr lang="ko-KR" altLang="en-US" dirty="0"/>
              <a:t>값은 무엇인가</a:t>
            </a:r>
            <a:r>
              <a:rPr lang="en-US" altLang="ko-KR" dirty="0"/>
              <a:t>?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endParaRPr lang="en-US" altLang="ko-KR" sz="1050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r>
              <a:rPr lang="en-US" altLang="ko-KR" dirty="0"/>
              <a:t>         int m = 3, n = 2;</a:t>
            </a:r>
          </a:p>
          <a:p>
            <a:endParaRPr lang="en-US" altLang="ko-KR" dirty="0"/>
          </a:p>
          <a:p>
            <a:r>
              <a:rPr lang="en-US" altLang="ko-KR" dirty="0"/>
              <a:t>        int n = 5;</a:t>
            </a:r>
          </a:p>
          <a:p>
            <a:endParaRPr lang="en-US" altLang="ko-KR" sz="1200" dirty="0"/>
          </a:p>
          <a:p>
            <a:pPr lvl="1"/>
            <a:r>
              <a:rPr lang="ko-KR" altLang="en-US" dirty="0"/>
              <a:t>① </a:t>
            </a:r>
            <a:r>
              <a:rPr lang="en-US" altLang="ko-KR" dirty="0"/>
              <a:t>f(n);         </a:t>
            </a:r>
            <a:r>
              <a:rPr lang="ko-KR" altLang="en-US" dirty="0"/>
              <a:t>② </a:t>
            </a:r>
            <a:r>
              <a:rPr lang="en-US" altLang="ko-KR" dirty="0"/>
              <a:t>g(&amp;n);         </a:t>
            </a:r>
            <a:r>
              <a:rPr lang="ko-KR" altLang="en-US" dirty="0"/>
              <a:t>③ </a:t>
            </a:r>
            <a:r>
              <a:rPr lang="en-US" altLang="ko-KR" dirty="0"/>
              <a:t>h(n);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F9DD71-845E-4D1C-B43D-CD91279C235B}"/>
              </a:ext>
            </a:extLst>
          </p:cNvPr>
          <p:cNvSpPr txBox="1"/>
          <p:nvPr/>
        </p:nvSpPr>
        <p:spPr>
          <a:xfrm>
            <a:off x="3064728" y="3955713"/>
            <a:ext cx="5983599" cy="92333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dirty="0"/>
              <a:t>void f(int</a:t>
            </a:r>
            <a:r>
              <a:rPr lang="ko-KR" altLang="en-US" dirty="0"/>
              <a:t> </a:t>
            </a:r>
            <a:r>
              <a:rPr lang="en-US" altLang="ko-KR" dirty="0"/>
              <a:t>a)</a:t>
            </a:r>
            <a:r>
              <a:rPr lang="ko-KR" altLang="en-US" dirty="0"/>
              <a:t> </a:t>
            </a:r>
            <a:r>
              <a:rPr lang="en-US" altLang="ko-KR" dirty="0"/>
              <a:t>{</a:t>
            </a:r>
            <a:r>
              <a:rPr lang="ko-KR" altLang="en-US" dirty="0"/>
              <a:t> </a:t>
            </a:r>
            <a:r>
              <a:rPr lang="en-US" altLang="ko-KR" dirty="0"/>
              <a:t>a</a:t>
            </a:r>
            <a:r>
              <a:rPr lang="ko-KR" altLang="en-US" dirty="0"/>
              <a:t>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en-US" altLang="ko-KR" dirty="0"/>
              <a:t>-a;</a:t>
            </a:r>
            <a:r>
              <a:rPr lang="ko-KR" altLang="en-US" dirty="0"/>
              <a:t> </a:t>
            </a:r>
            <a:r>
              <a:rPr lang="en-US" altLang="ko-KR" dirty="0"/>
              <a:t>}</a:t>
            </a:r>
          </a:p>
          <a:p>
            <a:r>
              <a:rPr lang="en-US" altLang="ko-KR" dirty="0"/>
              <a:t>void g(int *a) { *a = -*a; }</a:t>
            </a:r>
          </a:p>
          <a:p>
            <a:r>
              <a:rPr lang="en-US" altLang="ko-KR" dirty="0"/>
              <a:t>void h(int &amp;a) { a= -a; }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86DCBD3-441A-48F8-ABB4-F3C198972897}"/>
              </a:ext>
            </a:extLst>
          </p:cNvPr>
          <p:cNvSpPr txBox="1"/>
          <p:nvPr/>
        </p:nvSpPr>
        <p:spPr>
          <a:xfrm>
            <a:off x="3143672" y="5803662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5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4D039FD-D0C0-417D-94F9-2539C0DA3327}"/>
              </a:ext>
            </a:extLst>
          </p:cNvPr>
          <p:cNvSpPr txBox="1"/>
          <p:nvPr/>
        </p:nvSpPr>
        <p:spPr>
          <a:xfrm>
            <a:off x="4727848" y="5803662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-5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B85EDDC-08C3-44D0-BF1C-94C2A153CF3E}"/>
              </a:ext>
            </a:extLst>
          </p:cNvPr>
          <p:cNvSpPr txBox="1"/>
          <p:nvPr/>
        </p:nvSpPr>
        <p:spPr>
          <a:xfrm>
            <a:off x="6168008" y="5803662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-5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8FA0B33D-398B-468D-A430-2B3DF8BEE4A4}"/>
              </a:ext>
            </a:extLst>
          </p:cNvPr>
          <p:cNvSpPr/>
          <p:nvPr/>
        </p:nvSpPr>
        <p:spPr>
          <a:xfrm>
            <a:off x="2754583" y="2517444"/>
            <a:ext cx="353104" cy="353104"/>
          </a:xfrm>
          <a:prstGeom prst="ellipse">
            <a:avLst/>
          </a:prstGeom>
          <a:ln>
            <a:solidFill>
              <a:srgbClr val="FF0000"/>
            </a:solidFill>
            <a:headEnd type="oval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2881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  <p:bldP spid="13" grpId="0"/>
      <p:bldP spid="14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Check Time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7B39AD-6890-4A81-ACE2-81E7CAD9A9AA}"/>
              </a:ext>
            </a:extLst>
          </p:cNvPr>
          <p:cNvSpPr txBox="1"/>
          <p:nvPr/>
        </p:nvSpPr>
        <p:spPr>
          <a:xfrm>
            <a:off x="2053149" y="1162255"/>
            <a:ext cx="8503879" cy="31858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다음 코드에 대해 아래 문제가 순서대로 실행될 때</a:t>
            </a:r>
            <a:r>
              <a:rPr lang="en-US" altLang="ko-KR" dirty="0"/>
              <a:t>, </a:t>
            </a:r>
            <a:r>
              <a:rPr lang="ko-KR" altLang="en-US" dirty="0"/>
              <a:t>배열 </a:t>
            </a:r>
            <a:r>
              <a:rPr lang="en-US" altLang="ko-KR" dirty="0" err="1"/>
              <a:t>ar</a:t>
            </a:r>
            <a:r>
              <a:rPr lang="ko-KR" altLang="en-US" dirty="0"/>
              <a:t>은 어떻게 변하는가</a:t>
            </a:r>
            <a:r>
              <a:rPr lang="en-US" altLang="ko-KR" dirty="0"/>
              <a:t>?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endParaRPr lang="en-US" altLang="ko-KR" sz="1050" dirty="0"/>
          </a:p>
          <a:p>
            <a:pPr marL="342900" indent="-342900">
              <a:buAutoNum type="arabicPeriod"/>
            </a:pPr>
            <a:endParaRPr lang="en-US" altLang="ko-KR" sz="1050" dirty="0"/>
          </a:p>
          <a:p>
            <a:pPr marL="342900" indent="-342900">
              <a:buAutoNum type="arabicPeriod"/>
            </a:pPr>
            <a:endParaRPr lang="en-US" altLang="ko-KR" sz="1050" dirty="0"/>
          </a:p>
          <a:p>
            <a:pPr marL="342900" indent="-342900">
              <a:buAutoNum type="arabicPeriod"/>
            </a:pPr>
            <a:endParaRPr lang="en-US" altLang="ko-KR" sz="1050" dirty="0"/>
          </a:p>
          <a:p>
            <a:pPr marL="342900" indent="-342900">
              <a:buAutoNum type="arabicPeriod"/>
            </a:pPr>
            <a:endParaRPr lang="en-US" altLang="ko-KR" sz="1050" dirty="0"/>
          </a:p>
          <a:p>
            <a:pPr marL="342900" indent="-342900">
              <a:buAutoNum type="arabicPeriod"/>
            </a:pPr>
            <a:endParaRPr lang="en-US" altLang="ko-KR" sz="1050" dirty="0"/>
          </a:p>
          <a:p>
            <a:pPr marL="342900" indent="-342900">
              <a:buAutoNum type="arabicPeriod"/>
            </a:pPr>
            <a:endParaRPr lang="en-US" altLang="ko-KR" sz="1050" dirty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     (1) f(0) = 100;  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         (2) f(0) = f(1) + f(2) + (f3) +f(4);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         (3) int&amp; v = f(2); v++;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D6B0FD-3F0A-4327-A0A7-75B930961CF4}"/>
              </a:ext>
            </a:extLst>
          </p:cNvPr>
          <p:cNvSpPr txBox="1"/>
          <p:nvPr/>
        </p:nvSpPr>
        <p:spPr>
          <a:xfrm>
            <a:off x="3064728" y="1628800"/>
            <a:ext cx="4687455" cy="1200329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dirty="0"/>
              <a:t>int </a:t>
            </a:r>
            <a:r>
              <a:rPr lang="en-US" altLang="ko-KR" dirty="0" err="1"/>
              <a:t>ar</a:t>
            </a:r>
            <a:r>
              <a:rPr lang="en-US" altLang="ko-KR" dirty="0"/>
              <a:t>[] = {0,1,3,5,7};</a:t>
            </a:r>
          </a:p>
          <a:p>
            <a:r>
              <a:rPr lang="en-US" altLang="ko-KR" dirty="0"/>
              <a:t>int&amp; f(int n) {</a:t>
            </a:r>
          </a:p>
          <a:p>
            <a:r>
              <a:rPr lang="en-US" altLang="ko-KR" dirty="0"/>
              <a:t>       return </a:t>
            </a:r>
            <a:r>
              <a:rPr lang="en-US" altLang="ko-KR" dirty="0" err="1"/>
              <a:t>ar</a:t>
            </a:r>
            <a:r>
              <a:rPr lang="en-US" altLang="ko-KR" dirty="0"/>
              <a:t>[n];</a:t>
            </a:r>
          </a:p>
          <a:p>
            <a:r>
              <a:rPr lang="en-US" altLang="ko-KR" dirty="0"/>
              <a:t>}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C70177-19E7-4E0C-80D7-8B3CC0AADE86}"/>
              </a:ext>
            </a:extLst>
          </p:cNvPr>
          <p:cNvSpPr txBox="1"/>
          <p:nvPr/>
        </p:nvSpPr>
        <p:spPr>
          <a:xfrm>
            <a:off x="4727848" y="3111008"/>
            <a:ext cx="230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ar</a:t>
            </a:r>
            <a:r>
              <a:rPr lang="en-US" altLang="ko-KR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 = {100,1,3,5,7}</a:t>
            </a:r>
            <a:endParaRPr lang="ko-KR" altLang="en-US" dirty="0">
              <a:solidFill>
                <a:srgbClr val="FF0000"/>
              </a:solidFill>
              <a:latin typeface="Cambria" panose="020405030504060302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288890C-85D8-41D6-872B-67E1780B4766}"/>
              </a:ext>
            </a:extLst>
          </p:cNvPr>
          <p:cNvSpPr txBox="1"/>
          <p:nvPr/>
        </p:nvSpPr>
        <p:spPr>
          <a:xfrm>
            <a:off x="6384032" y="3507855"/>
            <a:ext cx="230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ar</a:t>
            </a:r>
            <a:r>
              <a:rPr lang="en-US" altLang="ko-KR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 = {16,1,3,5,7}</a:t>
            </a:r>
            <a:endParaRPr lang="ko-KR" altLang="en-US" dirty="0">
              <a:solidFill>
                <a:srgbClr val="FF0000"/>
              </a:solidFill>
              <a:latin typeface="Cambria" panose="020405030504060302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D151BFC-D64D-480C-AA04-AEAADA957100}"/>
              </a:ext>
            </a:extLst>
          </p:cNvPr>
          <p:cNvSpPr txBox="1"/>
          <p:nvPr/>
        </p:nvSpPr>
        <p:spPr>
          <a:xfrm>
            <a:off x="5303912" y="3974400"/>
            <a:ext cx="230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ar</a:t>
            </a:r>
            <a:r>
              <a:rPr lang="en-US" altLang="ko-KR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 = {16,1,4,5,7}</a:t>
            </a:r>
            <a:endParaRPr lang="ko-KR" altLang="en-US" dirty="0">
              <a:solidFill>
                <a:srgbClr val="FF0000"/>
              </a:solidFill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1088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5" grpId="0"/>
      <p:bldP spid="16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C++</a:t>
            </a:r>
            <a:r>
              <a:rPr lang="ko-KR" altLang="en-US" dirty="0"/>
              <a:t>에서 얕은 복사와 깊은 복사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2027548" y="1340768"/>
            <a:ext cx="8136904" cy="5040560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ko-KR" altLang="en-US" dirty="0"/>
              <a:t>얕은 복사</a:t>
            </a:r>
            <a:r>
              <a:rPr lang="en-US" altLang="ko-KR" dirty="0"/>
              <a:t>(shallow copy)</a:t>
            </a:r>
          </a:p>
          <a:p>
            <a:pPr lvl="1"/>
            <a:r>
              <a:rPr lang="ko-KR" altLang="en-US" dirty="0"/>
              <a:t>객체 복사 시</a:t>
            </a:r>
            <a:r>
              <a:rPr lang="en-US" altLang="ko-KR" dirty="0"/>
              <a:t>, </a:t>
            </a:r>
            <a:r>
              <a:rPr lang="ko-KR" altLang="en-US" dirty="0"/>
              <a:t>객체의 멤버를 </a:t>
            </a:r>
            <a:r>
              <a:rPr lang="en-US" altLang="ko-KR" dirty="0"/>
              <a:t>1:1</a:t>
            </a:r>
            <a:r>
              <a:rPr lang="ko-KR" altLang="en-US" dirty="0"/>
              <a:t>로 복사</a:t>
            </a:r>
            <a:endParaRPr lang="en-US" altLang="ko-KR" dirty="0"/>
          </a:p>
          <a:p>
            <a:pPr lvl="1"/>
            <a:r>
              <a:rPr lang="ko-KR" altLang="en-US" dirty="0"/>
              <a:t>객체의 멤버 변수에 동적 메모리가 할당된 경우</a:t>
            </a:r>
            <a:endParaRPr lang="en-US" altLang="ko-KR" dirty="0"/>
          </a:p>
          <a:p>
            <a:pPr lvl="2">
              <a:spcBef>
                <a:spcPts val="0"/>
              </a:spcBef>
              <a:spcAft>
                <a:spcPts val="600"/>
              </a:spcAft>
            </a:pPr>
            <a:r>
              <a:rPr lang="ko-KR" altLang="en-US" dirty="0"/>
              <a:t>사본은 원본 객체가 할당 받은 메모리를 공유하는 문제 발생</a:t>
            </a:r>
            <a:endParaRPr lang="en-US" altLang="ko-KR" dirty="0"/>
          </a:p>
          <a:p>
            <a:pPr>
              <a:spcBef>
                <a:spcPts val="600"/>
              </a:spcBef>
            </a:pPr>
            <a:r>
              <a:rPr lang="ko-KR" altLang="en-US" dirty="0"/>
              <a:t>깊은 복사</a:t>
            </a:r>
            <a:r>
              <a:rPr lang="en-US" altLang="ko-KR" dirty="0"/>
              <a:t>(deep copy)</a:t>
            </a:r>
          </a:p>
          <a:p>
            <a:pPr lvl="1"/>
            <a:r>
              <a:rPr lang="ko-KR" altLang="en-US" dirty="0"/>
              <a:t>객체 복사 시</a:t>
            </a:r>
            <a:r>
              <a:rPr lang="en-US" altLang="ko-KR" dirty="0"/>
              <a:t>, </a:t>
            </a:r>
            <a:r>
              <a:rPr lang="ko-KR" altLang="en-US" dirty="0"/>
              <a:t>객체의 멤버를</a:t>
            </a:r>
            <a:r>
              <a:rPr lang="en-US" altLang="ko-KR" dirty="0"/>
              <a:t> 1:1</a:t>
            </a:r>
            <a:r>
              <a:rPr lang="ko-KR" altLang="en-US" dirty="0"/>
              <a:t>대로 복사</a:t>
            </a:r>
            <a:endParaRPr lang="en-US" altLang="ko-KR" dirty="0"/>
          </a:p>
          <a:p>
            <a:pPr lvl="1"/>
            <a:r>
              <a:rPr lang="ko-KR" altLang="en-US" dirty="0"/>
              <a:t>객체의 멤버 변수에 동적 메모리가 할당된 경우</a:t>
            </a:r>
            <a:endParaRPr lang="en-US" altLang="ko-KR" dirty="0"/>
          </a:p>
          <a:p>
            <a:pPr lvl="2">
              <a:spcBef>
                <a:spcPts val="0"/>
              </a:spcBef>
            </a:pPr>
            <a:r>
              <a:rPr lang="ko-KR" altLang="en-US" dirty="0"/>
              <a:t>사본은 원본이 가진 메모리 크기 만큼 별도로 동적 할당</a:t>
            </a:r>
            <a:endParaRPr lang="en-US" altLang="ko-KR" dirty="0"/>
          </a:p>
          <a:p>
            <a:pPr lvl="2">
              <a:spcBef>
                <a:spcPts val="0"/>
              </a:spcBef>
              <a:spcAft>
                <a:spcPts val="600"/>
              </a:spcAft>
            </a:pPr>
            <a:r>
              <a:rPr lang="ko-KR" altLang="en-US" dirty="0"/>
              <a:t>원본의 동적 메모리에 있는 내용을 사본에 복사</a:t>
            </a:r>
            <a:endParaRPr lang="en-US" altLang="ko-KR" dirty="0"/>
          </a:p>
          <a:p>
            <a:pPr lvl="1">
              <a:spcBef>
                <a:spcPts val="600"/>
              </a:spcBef>
            </a:pPr>
            <a:r>
              <a:rPr lang="ko-KR" altLang="en-US" dirty="0"/>
              <a:t>완전한 형태의 복사</a:t>
            </a:r>
            <a:endParaRPr lang="en-US" altLang="ko-KR" dirty="0"/>
          </a:p>
          <a:p>
            <a:pPr lvl="2">
              <a:spcBef>
                <a:spcPts val="0"/>
              </a:spcBef>
              <a:spcAft>
                <a:spcPts val="600"/>
              </a:spcAft>
            </a:pPr>
            <a:r>
              <a:rPr lang="ko-KR" altLang="en-US" dirty="0"/>
              <a:t>사본과 원본은 메모리를 공유하는 문제 없음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8625414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3592" y="366282"/>
            <a:ext cx="7992888" cy="6350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263352" y="260648"/>
            <a:ext cx="3096344" cy="576263"/>
          </a:xfrm>
        </p:spPr>
        <p:txBody>
          <a:bodyPr>
            <a:noAutofit/>
          </a:bodyPr>
          <a:lstStyle/>
          <a:p>
            <a:r>
              <a:rPr lang="en-US" altLang="ko-KR" sz="2400" dirty="0">
                <a:solidFill>
                  <a:schemeClr val="tx1"/>
                </a:solidFill>
                <a:effectLst/>
              </a:rPr>
              <a:t>C++</a:t>
            </a:r>
            <a:r>
              <a:rPr lang="ko-KR" altLang="en-US" sz="2400" dirty="0">
                <a:solidFill>
                  <a:schemeClr val="tx1"/>
                </a:solidFill>
                <a:effectLst/>
              </a:rPr>
              <a:t>에서 객체의 복사</a:t>
            </a:r>
          </a:p>
        </p:txBody>
      </p:sp>
    </p:spTree>
    <p:extLst>
      <p:ext uri="{BB962C8B-B14F-4D97-AF65-F5344CB8AC3E}">
        <p14:creationId xmlns:p14="http://schemas.microsoft.com/office/powerpoint/2010/main" val="140543951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복사 </a:t>
            </a:r>
            <a:r>
              <a:rPr lang="ko-KR" altLang="en-US" dirty="0" err="1"/>
              <a:t>생성자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복사 </a:t>
            </a:r>
            <a:r>
              <a:rPr lang="ko-KR" altLang="en-US" dirty="0" err="1"/>
              <a:t>생성자</a:t>
            </a:r>
            <a:r>
              <a:rPr lang="en-US" altLang="ko-KR" dirty="0"/>
              <a:t>(copy constructor)</a:t>
            </a:r>
            <a:r>
              <a:rPr lang="ko-KR" altLang="en-US" dirty="0"/>
              <a:t>란</a:t>
            </a:r>
            <a:r>
              <a:rPr lang="en-US" altLang="ko-KR" dirty="0"/>
              <a:t>?</a:t>
            </a:r>
          </a:p>
          <a:p>
            <a:pPr lvl="1"/>
            <a:r>
              <a:rPr lang="ko-KR" altLang="en-US" dirty="0"/>
              <a:t>객체의 복사 생성시 호출되는 특별한 </a:t>
            </a:r>
            <a:r>
              <a:rPr lang="ko-KR" altLang="en-US" dirty="0" err="1"/>
              <a:t>생성자</a:t>
            </a:r>
            <a:endParaRPr lang="en-US" altLang="ko-KR" dirty="0"/>
          </a:p>
          <a:p>
            <a:pPr>
              <a:spcBef>
                <a:spcPts val="1200"/>
              </a:spcBef>
            </a:pPr>
            <a:r>
              <a:rPr lang="ko-KR" altLang="en-US" dirty="0"/>
              <a:t>특징</a:t>
            </a:r>
            <a:endParaRPr lang="en-US" altLang="ko-KR" dirty="0"/>
          </a:p>
          <a:p>
            <a:pPr lvl="1">
              <a:spcAft>
                <a:spcPts val="300"/>
              </a:spcAft>
            </a:pPr>
            <a:r>
              <a:rPr lang="ko-KR" altLang="en-US" dirty="0"/>
              <a:t>한 클래스에 </a:t>
            </a:r>
            <a:r>
              <a:rPr lang="ko-KR" altLang="en-US" dirty="0">
                <a:solidFill>
                  <a:srgbClr val="FF0000"/>
                </a:solidFill>
              </a:rPr>
              <a:t>오직 한 개</a:t>
            </a:r>
            <a:r>
              <a:rPr lang="ko-KR" altLang="en-US" dirty="0"/>
              <a:t>만 선언 가능</a:t>
            </a:r>
          </a:p>
          <a:p>
            <a:pPr lvl="1">
              <a:spcAft>
                <a:spcPts val="300"/>
              </a:spcAft>
            </a:pPr>
            <a:r>
              <a:rPr lang="ko-KR" altLang="en-US" dirty="0"/>
              <a:t>복사 </a:t>
            </a:r>
            <a:r>
              <a:rPr lang="ko-KR" altLang="en-US" dirty="0" err="1"/>
              <a:t>생성자는</a:t>
            </a:r>
            <a:r>
              <a:rPr lang="ko-KR" altLang="en-US" dirty="0"/>
              <a:t> 보통 </a:t>
            </a:r>
            <a:r>
              <a:rPr lang="ko-KR" altLang="en-US" dirty="0" err="1"/>
              <a:t>생성자와</a:t>
            </a:r>
            <a:r>
              <a:rPr lang="ko-KR" altLang="en-US" dirty="0"/>
              <a:t> 클래스 내에 중복 선언 가능</a:t>
            </a:r>
            <a:endParaRPr lang="en-US" altLang="ko-KR" dirty="0"/>
          </a:p>
          <a:p>
            <a:pPr lvl="1">
              <a:spcAft>
                <a:spcPts val="300"/>
              </a:spcAft>
            </a:pPr>
            <a:r>
              <a:rPr lang="ko-KR" altLang="en-US" dirty="0"/>
              <a:t>모양</a:t>
            </a:r>
            <a:endParaRPr lang="en-US" altLang="ko-KR" dirty="0"/>
          </a:p>
          <a:p>
            <a:pPr lvl="2">
              <a:lnSpc>
                <a:spcPts val="2300"/>
              </a:lnSpc>
              <a:spcBef>
                <a:spcPts val="0"/>
              </a:spcBef>
            </a:pPr>
            <a:r>
              <a:rPr lang="ko-KR" altLang="en-US" dirty="0"/>
              <a:t>클래스에 대한 </a:t>
            </a:r>
            <a:r>
              <a:rPr lang="ko-KR" altLang="en-US" dirty="0">
                <a:solidFill>
                  <a:srgbClr val="FF0000"/>
                </a:solidFill>
              </a:rPr>
              <a:t>참조 매개 변수</a:t>
            </a:r>
            <a:r>
              <a:rPr lang="ko-KR" altLang="en-US" dirty="0"/>
              <a:t>를 가지는 독특한 </a:t>
            </a:r>
            <a:r>
              <a:rPr lang="ko-KR" altLang="en-US" dirty="0" err="1">
                <a:solidFill>
                  <a:srgbClr val="FF0000"/>
                </a:solidFill>
              </a:rPr>
              <a:t>생성자</a:t>
            </a:r>
            <a:endParaRPr lang="ko-KR" altLang="en-US" dirty="0">
              <a:solidFill>
                <a:srgbClr val="FF0000"/>
              </a:solidFill>
            </a:endParaRPr>
          </a:p>
          <a:p>
            <a:pPr>
              <a:spcBef>
                <a:spcPts val="1200"/>
              </a:spcBef>
            </a:pPr>
            <a:r>
              <a:rPr lang="ko-KR" altLang="en-US" dirty="0"/>
              <a:t>복사 </a:t>
            </a:r>
            <a:r>
              <a:rPr lang="ko-KR" altLang="en-US" dirty="0" err="1"/>
              <a:t>생성자</a:t>
            </a:r>
            <a:r>
              <a:rPr lang="ko-KR" altLang="en-US" dirty="0"/>
              <a:t> 선언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4367808" y="4061971"/>
            <a:ext cx="4608512" cy="2031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400" dirty="0"/>
              <a:t>class Circle {</a:t>
            </a:r>
          </a:p>
          <a:p>
            <a:pPr defTabSz="180000" fontAlgn="base" latinLnBrk="0"/>
            <a:r>
              <a:rPr lang="en-US" altLang="ko-KR" sz="1400" dirty="0"/>
              <a:t>	............</a:t>
            </a:r>
          </a:p>
          <a:p>
            <a:pPr defTabSz="180000" fontAlgn="base" latinLnBrk="0"/>
            <a:r>
              <a:rPr lang="en-US" altLang="ko-KR" sz="1400" dirty="0"/>
              <a:t>	</a:t>
            </a:r>
            <a:r>
              <a:rPr lang="en-US" altLang="ko-KR" sz="1400" b="1" dirty="0"/>
              <a:t>Circle(</a:t>
            </a:r>
            <a:r>
              <a:rPr lang="en-US" altLang="ko-KR" sz="1400" b="1" dirty="0" err="1"/>
              <a:t>const</a:t>
            </a:r>
            <a:r>
              <a:rPr lang="ko-KR" altLang="en-US" sz="1400" b="1" dirty="0"/>
              <a:t> </a:t>
            </a:r>
            <a:r>
              <a:rPr lang="en-US" altLang="ko-KR" sz="1400" b="1" dirty="0"/>
              <a:t>Circle&amp; c); </a:t>
            </a:r>
            <a:r>
              <a:rPr lang="en-US" altLang="ko-KR" sz="1400" dirty="0"/>
              <a:t>// </a:t>
            </a:r>
            <a:r>
              <a:rPr lang="ko-KR" altLang="en-US" sz="1400" dirty="0"/>
              <a:t>복사 </a:t>
            </a:r>
            <a:r>
              <a:rPr lang="ko-KR" altLang="en-US" sz="1400" dirty="0" err="1"/>
              <a:t>생성자</a:t>
            </a:r>
            <a:r>
              <a:rPr lang="ko-KR" altLang="en-US" sz="1400" dirty="0"/>
              <a:t> 선언</a:t>
            </a:r>
            <a:endParaRPr lang="en-US" altLang="ko-KR" sz="1400" dirty="0"/>
          </a:p>
          <a:p>
            <a:pPr defTabSz="180000" fontAlgn="base" latinLnBrk="0"/>
            <a:r>
              <a:rPr lang="en-US" altLang="ko-KR" sz="1400" dirty="0"/>
              <a:t>	............</a:t>
            </a:r>
            <a:endParaRPr lang="ko-KR" altLang="en-US" sz="1400" dirty="0"/>
          </a:p>
          <a:p>
            <a:pPr defTabSz="180000" fontAlgn="base" latinLnBrk="0"/>
            <a:r>
              <a:rPr lang="en-US" altLang="ko-KR" sz="1400" dirty="0"/>
              <a:t>};</a:t>
            </a:r>
          </a:p>
          <a:p>
            <a:pPr defTabSz="180000" fontAlgn="base" latinLnBrk="0"/>
            <a:endParaRPr lang="en-US" altLang="ko-KR" sz="1400" dirty="0"/>
          </a:p>
          <a:p>
            <a:pPr defTabSz="180000" fontAlgn="base" latinLnBrk="0"/>
            <a:r>
              <a:rPr lang="en-US" altLang="ko-KR" sz="1400" b="1" dirty="0"/>
              <a:t>Circle::Circle(</a:t>
            </a:r>
            <a:r>
              <a:rPr lang="en-US" altLang="ko-KR" sz="1400" b="1" dirty="0" err="1"/>
              <a:t>const</a:t>
            </a:r>
            <a:r>
              <a:rPr lang="en-US" altLang="ko-KR" sz="1400" b="1" dirty="0"/>
              <a:t> Circle&amp; c) </a:t>
            </a:r>
            <a:r>
              <a:rPr lang="en-US" altLang="ko-KR" sz="1400" dirty="0"/>
              <a:t>{ // </a:t>
            </a:r>
            <a:r>
              <a:rPr lang="ko-KR" altLang="en-US" sz="1400" dirty="0"/>
              <a:t>복사 </a:t>
            </a:r>
            <a:r>
              <a:rPr lang="ko-KR" altLang="en-US" sz="1400" dirty="0" err="1"/>
              <a:t>생성자</a:t>
            </a:r>
            <a:r>
              <a:rPr lang="ko-KR" altLang="en-US" sz="1400" dirty="0"/>
              <a:t> 구현</a:t>
            </a:r>
          </a:p>
          <a:p>
            <a:pPr defTabSz="180000" fontAlgn="base" latinLnBrk="0"/>
            <a:r>
              <a:rPr lang="ko-KR" altLang="en-US" sz="1400" dirty="0"/>
              <a:t>	</a:t>
            </a:r>
            <a:r>
              <a:rPr lang="en-US" altLang="ko-KR" sz="1400" dirty="0"/>
              <a:t>............</a:t>
            </a:r>
            <a:endParaRPr lang="ko-KR" altLang="en-US" sz="1400" dirty="0"/>
          </a:p>
          <a:p>
            <a:pPr defTabSz="180000" fontAlgn="base" latinLnBrk="0"/>
            <a:r>
              <a:rPr lang="en-US" altLang="ko-KR" sz="1400" dirty="0"/>
              <a:t>}</a:t>
            </a:r>
            <a:endParaRPr lang="ko-KR" altLang="en-US" sz="1400" dirty="0"/>
          </a:p>
        </p:txBody>
      </p:sp>
      <p:cxnSp>
        <p:nvCxnSpPr>
          <p:cNvPr id="6" name="직선 연결선 5"/>
          <p:cNvCxnSpPr/>
          <p:nvPr/>
        </p:nvCxnSpPr>
        <p:spPr>
          <a:xfrm>
            <a:off x="5696203" y="4761891"/>
            <a:ext cx="576064" cy="0"/>
          </a:xfrm>
          <a:prstGeom prst="line">
            <a:avLst/>
          </a:prstGeom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모서리가 둥근 사각형 설명선 6"/>
          <p:cNvSpPr/>
          <p:nvPr/>
        </p:nvSpPr>
        <p:spPr>
          <a:xfrm>
            <a:off x="5787200" y="4931415"/>
            <a:ext cx="1388920" cy="384083"/>
          </a:xfrm>
          <a:prstGeom prst="wedgeRoundRectCallout">
            <a:avLst>
              <a:gd name="adj1" fmla="val -23070"/>
              <a:gd name="adj2" fmla="val -94433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자기 클래스에 대한  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참조 매개 변수</a:t>
            </a:r>
          </a:p>
        </p:txBody>
      </p:sp>
    </p:spTree>
    <p:extLst>
      <p:ext uri="{BB962C8B-B14F-4D97-AF65-F5344CB8AC3E}">
        <p14:creationId xmlns:p14="http://schemas.microsoft.com/office/powerpoint/2010/main" val="129943038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제목 9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복사 생성 과정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9576" y="1124744"/>
            <a:ext cx="7079602" cy="4896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22631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5–9 Circle</a:t>
            </a:r>
            <a:r>
              <a:rPr lang="ko-KR" altLang="en-US" dirty="0"/>
              <a:t>의 복사 </a:t>
            </a:r>
            <a:r>
              <a:rPr lang="ko-KR" altLang="en-US" dirty="0" err="1"/>
              <a:t>생성자와</a:t>
            </a:r>
            <a:r>
              <a:rPr lang="ko-KR" altLang="en-US" dirty="0"/>
              <a:t> 객체 복사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3287688" y="1124744"/>
            <a:ext cx="4824536" cy="470898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#include &lt;</a:t>
            </a:r>
            <a:r>
              <a:rPr lang="en-US" altLang="ko-KR" sz="1200" dirty="0" err="1"/>
              <a:t>iostream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using namespace </a:t>
            </a:r>
            <a:r>
              <a:rPr lang="en-US" altLang="ko-KR" sz="1200" dirty="0" err="1"/>
              <a:t>std</a:t>
            </a:r>
            <a:r>
              <a:rPr lang="en-US" altLang="ko-KR" sz="1200" dirty="0"/>
              <a:t>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class Circle {</a:t>
            </a:r>
          </a:p>
          <a:p>
            <a:pPr defTabSz="180000"/>
            <a:r>
              <a:rPr lang="en-US" altLang="ko-KR" sz="1200" dirty="0"/>
              <a:t>private: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radius; </a:t>
            </a:r>
          </a:p>
          <a:p>
            <a:pPr defTabSz="180000"/>
            <a:r>
              <a:rPr lang="en-US" altLang="ko-KR" sz="1200" dirty="0"/>
              <a:t>public: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/>
              <a:t>Circle(</a:t>
            </a:r>
            <a:r>
              <a:rPr lang="en-US" altLang="ko-KR" sz="1200" b="1" dirty="0" err="1"/>
              <a:t>const</a:t>
            </a:r>
            <a:r>
              <a:rPr lang="en-US" altLang="ko-KR" sz="1200" b="1" dirty="0"/>
              <a:t> Circle&amp; c); // </a:t>
            </a:r>
            <a:r>
              <a:rPr lang="ko-KR" altLang="en-US" sz="1200" b="1" dirty="0"/>
              <a:t>복사 </a:t>
            </a:r>
            <a:r>
              <a:rPr lang="ko-KR" altLang="en-US" sz="1200" b="1" dirty="0" err="1"/>
              <a:t>생성자</a:t>
            </a:r>
            <a:r>
              <a:rPr lang="ko-KR" altLang="en-US" sz="1200" b="1" dirty="0"/>
              <a:t> 선언</a:t>
            </a:r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dirty="0"/>
              <a:t>Circle() { radius = 1; }</a:t>
            </a:r>
          </a:p>
          <a:p>
            <a:pPr defTabSz="180000"/>
            <a:r>
              <a:rPr lang="en-US" altLang="ko-KR" sz="1200" dirty="0"/>
              <a:t>	Circle(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radius) { this-&gt;radius = radius; }</a:t>
            </a:r>
          </a:p>
          <a:p>
            <a:pPr defTabSz="180000"/>
            <a:r>
              <a:rPr lang="en-US" altLang="ko-KR" sz="1200" dirty="0"/>
              <a:t>	double </a:t>
            </a:r>
            <a:r>
              <a:rPr lang="en-US" altLang="ko-KR" sz="1200" dirty="0" err="1"/>
              <a:t>getArea</a:t>
            </a:r>
            <a:r>
              <a:rPr lang="en-US" altLang="ko-KR" sz="1200" dirty="0"/>
              <a:t>() { return 3.14*radius*radius; }</a:t>
            </a:r>
          </a:p>
          <a:p>
            <a:pPr defTabSz="180000"/>
            <a:r>
              <a:rPr lang="en-US" altLang="ko-KR" sz="1200" dirty="0"/>
              <a:t>}; 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b="1" dirty="0"/>
              <a:t>Circle::Circle(</a:t>
            </a:r>
            <a:r>
              <a:rPr lang="en-US" altLang="ko-KR" sz="1200" b="1" dirty="0" err="1"/>
              <a:t>const</a:t>
            </a:r>
            <a:r>
              <a:rPr lang="en-US" altLang="ko-KR" sz="1200" b="1" dirty="0"/>
              <a:t> Circle&amp; c) { // </a:t>
            </a:r>
            <a:r>
              <a:rPr lang="ko-KR" altLang="en-US" sz="1200" b="1" dirty="0"/>
              <a:t>복사 </a:t>
            </a:r>
            <a:r>
              <a:rPr lang="ko-KR" altLang="en-US" sz="1200" b="1" dirty="0" err="1"/>
              <a:t>생성자</a:t>
            </a:r>
            <a:r>
              <a:rPr lang="ko-KR" altLang="en-US" sz="1200" b="1" dirty="0"/>
              <a:t> 구현</a:t>
            </a:r>
          </a:p>
          <a:p>
            <a:pPr defTabSz="180000"/>
            <a:r>
              <a:rPr lang="ko-KR" altLang="en-US" sz="1200" b="1" dirty="0"/>
              <a:t>	</a:t>
            </a:r>
            <a:r>
              <a:rPr lang="en-US" altLang="ko-KR" sz="1200" b="1" dirty="0"/>
              <a:t>this-&gt;radius = </a:t>
            </a:r>
            <a:r>
              <a:rPr lang="en-US" altLang="ko-KR" sz="1200" b="1" dirty="0" err="1"/>
              <a:t>c.radius</a:t>
            </a:r>
            <a:r>
              <a:rPr lang="en-US" altLang="ko-KR" sz="1200" b="1" dirty="0"/>
              <a:t>;</a:t>
            </a:r>
          </a:p>
          <a:p>
            <a:pPr defTabSz="180000"/>
            <a:r>
              <a:rPr lang="en-US" altLang="ko-KR" sz="1200" b="1" dirty="0"/>
              <a:t>	</a:t>
            </a:r>
            <a:r>
              <a:rPr lang="en-US" altLang="ko-KR" sz="1200" b="1" dirty="0" err="1"/>
              <a:t>cout</a:t>
            </a:r>
            <a:r>
              <a:rPr lang="en-US" altLang="ko-KR" sz="1200" b="1" dirty="0"/>
              <a:t> &lt;&lt; "</a:t>
            </a:r>
            <a:r>
              <a:rPr lang="ko-KR" altLang="en-US" sz="1200" b="1" dirty="0"/>
              <a:t>복사 </a:t>
            </a:r>
            <a:r>
              <a:rPr lang="ko-KR" altLang="en-US" sz="1200" b="1" dirty="0" err="1"/>
              <a:t>생성자</a:t>
            </a:r>
            <a:r>
              <a:rPr lang="ko-KR" altLang="en-US" sz="1200" b="1" dirty="0"/>
              <a:t> 실행 </a:t>
            </a:r>
            <a:r>
              <a:rPr lang="en-US" altLang="ko-KR" sz="1200" b="1" dirty="0"/>
              <a:t>radius = " &lt;&lt; radius &lt;&lt; </a:t>
            </a:r>
            <a:r>
              <a:rPr lang="en-US" altLang="ko-KR" sz="1200" b="1" dirty="0" err="1"/>
              <a:t>endl</a:t>
            </a:r>
            <a:r>
              <a:rPr lang="en-US" altLang="ko-KR" sz="1200" b="1" dirty="0"/>
              <a:t>;</a:t>
            </a:r>
          </a:p>
          <a:p>
            <a:pPr defTabSz="180000"/>
            <a:r>
              <a:rPr lang="en-US" altLang="ko-KR" sz="1200" b="1" dirty="0"/>
              <a:t>}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 err="1"/>
              <a:t>int</a:t>
            </a:r>
            <a:r>
              <a:rPr lang="en-US" altLang="ko-KR" sz="1200" dirty="0"/>
              <a:t> main() {</a:t>
            </a:r>
          </a:p>
          <a:p>
            <a:pPr defTabSz="180000"/>
            <a:r>
              <a:rPr lang="en-US" altLang="ko-KR" sz="1200" dirty="0"/>
              <a:t>	Circle </a:t>
            </a:r>
            <a:r>
              <a:rPr lang="en-US" altLang="ko-KR" sz="1200" dirty="0" err="1"/>
              <a:t>src</a:t>
            </a:r>
            <a:r>
              <a:rPr lang="en-US" altLang="ko-KR" sz="1200" dirty="0"/>
              <a:t>(30); // </a:t>
            </a:r>
            <a:r>
              <a:rPr lang="en-US" altLang="ko-KR" sz="1200" dirty="0" err="1"/>
              <a:t>src</a:t>
            </a:r>
            <a:r>
              <a:rPr lang="en-US" altLang="ko-KR" sz="1200" dirty="0"/>
              <a:t> </a:t>
            </a:r>
            <a:r>
              <a:rPr lang="ko-KR" altLang="en-US" sz="1200" dirty="0"/>
              <a:t>객체의  보통 </a:t>
            </a:r>
            <a:r>
              <a:rPr lang="ko-KR" altLang="en-US" sz="1200" dirty="0" err="1"/>
              <a:t>생성자</a:t>
            </a:r>
            <a:r>
              <a:rPr lang="ko-KR" altLang="en-US" sz="1200" dirty="0"/>
              <a:t> 호출</a:t>
            </a:r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b="1" dirty="0"/>
              <a:t>Circle </a:t>
            </a:r>
            <a:r>
              <a:rPr lang="en-US" altLang="ko-KR" sz="1200" b="1" dirty="0" err="1"/>
              <a:t>dest</a:t>
            </a:r>
            <a:r>
              <a:rPr lang="en-US" altLang="ko-KR" sz="1200" b="1" dirty="0"/>
              <a:t>(</a:t>
            </a:r>
            <a:r>
              <a:rPr lang="en-US" altLang="ko-KR" sz="1200" b="1" dirty="0" err="1"/>
              <a:t>src</a:t>
            </a:r>
            <a:r>
              <a:rPr lang="en-US" altLang="ko-KR" sz="1200" b="1" dirty="0"/>
              <a:t>); // </a:t>
            </a:r>
            <a:r>
              <a:rPr lang="en-US" altLang="ko-KR" sz="1200" b="1" dirty="0" err="1"/>
              <a:t>dest</a:t>
            </a:r>
            <a:r>
              <a:rPr lang="en-US" altLang="ko-KR" sz="1200" b="1" dirty="0"/>
              <a:t> </a:t>
            </a:r>
            <a:r>
              <a:rPr lang="ko-KR" altLang="en-US" sz="1200" b="1" dirty="0"/>
              <a:t>객체의 복사 </a:t>
            </a:r>
            <a:r>
              <a:rPr lang="ko-KR" altLang="en-US" sz="1200" b="1" dirty="0" err="1"/>
              <a:t>생성자</a:t>
            </a:r>
            <a:r>
              <a:rPr lang="ko-KR" altLang="en-US" sz="1200" b="1" dirty="0"/>
              <a:t> 호출</a:t>
            </a:r>
          </a:p>
          <a:p>
            <a:pPr defTabSz="180000"/>
            <a:endParaRPr lang="ko-KR" altLang="en-US" sz="1200" dirty="0"/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dirty="0" err="1"/>
              <a:t>cout</a:t>
            </a:r>
            <a:r>
              <a:rPr lang="en-US" altLang="ko-KR" sz="1200" dirty="0"/>
              <a:t> &lt;&lt; "</a:t>
            </a:r>
            <a:r>
              <a:rPr lang="ko-KR" altLang="en-US" sz="1200" dirty="0"/>
              <a:t>원본의 면적 </a:t>
            </a:r>
            <a:r>
              <a:rPr lang="en-US" altLang="ko-KR" sz="1200" dirty="0"/>
              <a:t>= " &lt;&lt; </a:t>
            </a:r>
            <a:r>
              <a:rPr lang="en-US" altLang="ko-KR" sz="1200" dirty="0" err="1"/>
              <a:t>src.getArea</a:t>
            </a:r>
            <a:r>
              <a:rPr lang="en-US" altLang="ko-KR" sz="1200" dirty="0"/>
              <a:t>() &lt;&lt; </a:t>
            </a:r>
            <a:r>
              <a:rPr lang="en-US" altLang="ko-KR" sz="1200" dirty="0" err="1"/>
              <a:t>endl</a:t>
            </a:r>
            <a:r>
              <a:rPr lang="en-US" altLang="ko-KR" sz="1200" dirty="0"/>
              <a:t>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cout</a:t>
            </a:r>
            <a:r>
              <a:rPr lang="en-US" altLang="ko-KR" sz="1200" dirty="0"/>
              <a:t> &lt;&lt; "</a:t>
            </a:r>
            <a:r>
              <a:rPr lang="ko-KR" altLang="en-US" sz="1200" dirty="0"/>
              <a:t>사본의 면적 </a:t>
            </a:r>
            <a:r>
              <a:rPr lang="en-US" altLang="ko-KR" sz="1200" dirty="0"/>
              <a:t>= " &lt;&lt; </a:t>
            </a:r>
            <a:r>
              <a:rPr lang="en-US" altLang="ko-KR" sz="1200" dirty="0" err="1"/>
              <a:t>dest.getArea</a:t>
            </a:r>
            <a:r>
              <a:rPr lang="en-US" altLang="ko-KR" sz="1200" dirty="0"/>
              <a:t>() &lt;&lt; </a:t>
            </a:r>
            <a:r>
              <a:rPr lang="en-US" altLang="ko-KR" sz="1200" dirty="0" err="1"/>
              <a:t>endl</a:t>
            </a:r>
            <a:r>
              <a:rPr lang="en-US" altLang="ko-KR" sz="1200" dirty="0"/>
              <a:t>;</a:t>
            </a:r>
          </a:p>
          <a:p>
            <a:pPr defTabSz="180000"/>
            <a:r>
              <a:rPr lang="en-US" altLang="ko-KR" sz="1200" dirty="0"/>
              <a:t>}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8256240" y="5187394"/>
            <a:ext cx="2232248" cy="646331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복사 </a:t>
            </a:r>
            <a:r>
              <a:rPr lang="ko-KR" altLang="en-US" sz="1200" dirty="0" err="1"/>
              <a:t>생성자</a:t>
            </a:r>
            <a:r>
              <a:rPr lang="ko-KR" altLang="en-US" sz="1200" dirty="0"/>
              <a:t> 실행 </a:t>
            </a:r>
            <a:r>
              <a:rPr lang="en-US" altLang="ko-KR" sz="1200" dirty="0"/>
              <a:t>radius = 30</a:t>
            </a:r>
          </a:p>
          <a:p>
            <a:r>
              <a:rPr lang="ko-KR" altLang="en-US" sz="1200" dirty="0"/>
              <a:t>원본의 면적 </a:t>
            </a:r>
            <a:r>
              <a:rPr lang="en-US" altLang="ko-KR" sz="1200" dirty="0"/>
              <a:t>= 2826</a:t>
            </a:r>
          </a:p>
          <a:p>
            <a:r>
              <a:rPr lang="ko-KR" altLang="en-US" sz="1200" dirty="0"/>
              <a:t>사본의 면적 </a:t>
            </a:r>
            <a:r>
              <a:rPr lang="en-US" altLang="ko-KR" sz="1200" dirty="0"/>
              <a:t>= 2826</a:t>
            </a:r>
            <a:endParaRPr lang="ko-KR" altLang="en-US" sz="1200" dirty="0"/>
          </a:p>
        </p:txBody>
      </p:sp>
      <p:sp>
        <p:nvSpPr>
          <p:cNvPr id="6" name="모서리가 둥근 사각형 설명선 5"/>
          <p:cNvSpPr/>
          <p:nvPr/>
        </p:nvSpPr>
        <p:spPr>
          <a:xfrm>
            <a:off x="1631504" y="4725144"/>
            <a:ext cx="1553544" cy="330987"/>
          </a:xfrm>
          <a:prstGeom prst="wedgeRoundRectCallout">
            <a:avLst>
              <a:gd name="adj1" fmla="val 71535"/>
              <a:gd name="adj2" fmla="val 13914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err="1">
                <a:solidFill>
                  <a:schemeClr val="tx1"/>
                </a:solidFill>
              </a:rPr>
              <a:t>dest</a:t>
            </a:r>
            <a:r>
              <a:rPr lang="en-US" altLang="ko-KR" sz="1000" dirty="0">
                <a:solidFill>
                  <a:schemeClr val="tx1"/>
                </a:solidFill>
              </a:rPr>
              <a:t> </a:t>
            </a:r>
            <a:r>
              <a:rPr lang="ko-KR" altLang="en-US" sz="1000" dirty="0">
                <a:solidFill>
                  <a:schemeClr val="tx1"/>
                </a:solidFill>
              </a:rPr>
              <a:t>객체가 생성될 때 </a:t>
            </a:r>
            <a:r>
              <a:rPr lang="en-US" altLang="ko-KR" sz="1000" dirty="0">
                <a:solidFill>
                  <a:schemeClr val="tx1"/>
                </a:solidFill>
              </a:rPr>
              <a:t>Circle(</a:t>
            </a:r>
            <a:r>
              <a:rPr lang="en-US" altLang="ko-KR" sz="1000" dirty="0" err="1">
                <a:solidFill>
                  <a:schemeClr val="tx1"/>
                </a:solidFill>
              </a:rPr>
              <a:t>const</a:t>
            </a:r>
            <a:r>
              <a:rPr lang="en-US" altLang="ko-KR" sz="1000" dirty="0">
                <a:solidFill>
                  <a:schemeClr val="tx1"/>
                </a:solidFill>
              </a:rPr>
              <a:t> Circle&amp; c)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38194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this</a:t>
            </a:r>
            <a:r>
              <a:rPr lang="ko-KR" altLang="en-US" dirty="0"/>
              <a:t>와 객체 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7238750" y="1190186"/>
            <a:ext cx="2736304" cy="28931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400" dirty="0"/>
              <a:t>class Circle {</a:t>
            </a:r>
          </a:p>
          <a:p>
            <a:pPr defTabSz="180000" fontAlgn="base" latinLnBrk="0"/>
            <a:r>
              <a:rPr lang="en-US" altLang="ko-KR" sz="1400" dirty="0"/>
              <a:t>	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radius;</a:t>
            </a:r>
          </a:p>
          <a:p>
            <a:pPr defTabSz="180000" fontAlgn="base" latinLnBrk="0"/>
            <a:r>
              <a:rPr lang="en-US" altLang="ko-KR" sz="1400" dirty="0"/>
              <a:t>public:</a:t>
            </a:r>
          </a:p>
          <a:p>
            <a:pPr defTabSz="180000" fontAlgn="base" latinLnBrk="0"/>
            <a:r>
              <a:rPr lang="en-US" altLang="ko-KR" sz="1400" dirty="0"/>
              <a:t>	Circle() { </a:t>
            </a:r>
          </a:p>
          <a:p>
            <a:pPr defTabSz="180000" fontAlgn="base" latinLnBrk="0"/>
            <a:r>
              <a:rPr lang="en-US" altLang="ko-KR" sz="1400" dirty="0"/>
              <a:t>		this-&gt;radius=1; </a:t>
            </a:r>
          </a:p>
          <a:p>
            <a:pPr defTabSz="180000" fontAlgn="base" latinLnBrk="0"/>
            <a:r>
              <a:rPr lang="en-US" altLang="ko-KR" sz="1400" dirty="0"/>
              <a:t>	}</a:t>
            </a:r>
          </a:p>
          <a:p>
            <a:pPr defTabSz="180000" fontAlgn="base" latinLnBrk="0"/>
            <a:r>
              <a:rPr lang="en-US" altLang="ko-KR" sz="1400" dirty="0"/>
              <a:t>	Circle(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radius) {</a:t>
            </a:r>
          </a:p>
          <a:p>
            <a:pPr defTabSz="180000" fontAlgn="base" latinLnBrk="0"/>
            <a:r>
              <a:rPr lang="en-US" altLang="ko-KR" sz="1400" dirty="0"/>
              <a:t>		this-&gt;radius = radius;</a:t>
            </a:r>
          </a:p>
          <a:p>
            <a:pPr defTabSz="180000" fontAlgn="base" latinLnBrk="0"/>
            <a:r>
              <a:rPr lang="en-US" altLang="ko-KR" sz="1400" dirty="0"/>
              <a:t>	}</a:t>
            </a:r>
          </a:p>
          <a:p>
            <a:pPr defTabSz="180000" fontAlgn="base" latinLnBrk="0"/>
            <a:r>
              <a:rPr lang="en-US" altLang="ko-KR" sz="1400" dirty="0"/>
              <a:t>	</a:t>
            </a:r>
            <a:r>
              <a:rPr lang="en-US" altLang="ko-KR" sz="1400" b="1" dirty="0"/>
              <a:t>void </a:t>
            </a:r>
            <a:r>
              <a:rPr lang="en-US" altLang="ko-KR" sz="1400" b="1" dirty="0" err="1"/>
              <a:t>setRadius</a:t>
            </a:r>
            <a:r>
              <a:rPr lang="en-US" altLang="ko-KR" sz="1400" b="1" dirty="0"/>
              <a:t>(</a:t>
            </a:r>
            <a:r>
              <a:rPr lang="en-US" altLang="ko-KR" sz="1400" b="1" dirty="0" err="1"/>
              <a:t>int</a:t>
            </a:r>
            <a:r>
              <a:rPr lang="en-US" altLang="ko-KR" sz="1400" b="1" dirty="0"/>
              <a:t> radius) {</a:t>
            </a:r>
          </a:p>
          <a:p>
            <a:pPr defTabSz="180000" fontAlgn="base" latinLnBrk="0"/>
            <a:r>
              <a:rPr lang="en-US" altLang="ko-KR" sz="1400" b="1" dirty="0"/>
              <a:t>		this-&gt;radius = radius;</a:t>
            </a:r>
          </a:p>
          <a:p>
            <a:pPr defTabSz="180000" fontAlgn="base" latinLnBrk="0"/>
            <a:r>
              <a:rPr lang="en-US" altLang="ko-KR" sz="1400" b="1" dirty="0"/>
              <a:t>	}</a:t>
            </a:r>
          </a:p>
          <a:p>
            <a:pPr defTabSz="180000" fontAlgn="base" latinLnBrk="0"/>
            <a:r>
              <a:rPr lang="en-US" altLang="ko-KR" sz="1400" dirty="0"/>
              <a:t>};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7248128" y="4293373"/>
            <a:ext cx="2717548" cy="2031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400" dirty="0" err="1"/>
              <a:t>int</a:t>
            </a:r>
            <a:r>
              <a:rPr lang="en-US" altLang="ko-KR" sz="1400" dirty="0"/>
              <a:t> main() {</a:t>
            </a:r>
          </a:p>
          <a:p>
            <a:pPr defTabSz="180000" fontAlgn="base" latinLnBrk="0"/>
            <a:r>
              <a:rPr lang="en-US" altLang="ko-KR" sz="1400" dirty="0"/>
              <a:t>	Circle c1;</a:t>
            </a:r>
          </a:p>
          <a:p>
            <a:pPr defTabSz="180000" fontAlgn="base" latinLnBrk="0"/>
            <a:r>
              <a:rPr lang="en-US" altLang="ko-KR" sz="1400" dirty="0"/>
              <a:t>	Circle c2(2);</a:t>
            </a:r>
          </a:p>
          <a:p>
            <a:pPr defTabSz="180000" fontAlgn="base" latinLnBrk="0"/>
            <a:r>
              <a:rPr lang="en-US" altLang="ko-KR" sz="1400" dirty="0"/>
              <a:t>	Circle c3(3);</a:t>
            </a:r>
          </a:p>
          <a:p>
            <a:pPr defTabSz="180000" fontAlgn="base" latinLnBrk="0"/>
            <a:endParaRPr lang="en-US" altLang="ko-KR" sz="1400" dirty="0"/>
          </a:p>
          <a:p>
            <a:pPr defTabSz="180000" fontAlgn="base" latinLnBrk="0"/>
            <a:r>
              <a:rPr lang="en-US" altLang="ko-KR" sz="1400" dirty="0"/>
              <a:t>	</a:t>
            </a:r>
            <a:r>
              <a:rPr lang="en-US" altLang="ko-KR" sz="1400" b="1" dirty="0"/>
              <a:t>c1.setRadius(4); </a:t>
            </a:r>
          </a:p>
          <a:p>
            <a:pPr defTabSz="180000" fontAlgn="base" latinLnBrk="0"/>
            <a:r>
              <a:rPr lang="en-US" altLang="ko-KR" sz="1400" b="1" dirty="0"/>
              <a:t>	c2.setRadius(5);</a:t>
            </a:r>
          </a:p>
          <a:p>
            <a:pPr defTabSz="180000" fontAlgn="base" latinLnBrk="0"/>
            <a:r>
              <a:rPr lang="en-US" altLang="ko-KR" sz="1400" b="1" dirty="0"/>
              <a:t>	c3.setRadius(6);</a:t>
            </a:r>
          </a:p>
          <a:p>
            <a:pPr defTabSz="180000" fontAlgn="base" latinLnBrk="0"/>
            <a:r>
              <a:rPr lang="en-US" altLang="ko-KR" sz="1400" dirty="0"/>
              <a:t>}</a:t>
            </a:r>
          </a:p>
        </p:txBody>
      </p:sp>
      <p:sp>
        <p:nvSpPr>
          <p:cNvPr id="45" name="모서리가 둥근 직사각형 44"/>
          <p:cNvSpPr/>
          <p:nvPr/>
        </p:nvSpPr>
        <p:spPr>
          <a:xfrm>
            <a:off x="3370838" y="1716502"/>
            <a:ext cx="2500330" cy="1214446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0000"/>
            <a:r>
              <a:rPr lang="en-US" altLang="ko-KR" sz="1200" dirty="0">
                <a:solidFill>
                  <a:schemeClr val="tx1"/>
                </a:solidFill>
              </a:rPr>
              <a:t>radius</a:t>
            </a:r>
          </a:p>
          <a:p>
            <a:pPr defTabSz="180000"/>
            <a:r>
              <a:rPr lang="en-US" altLang="ko-KR" sz="1200" dirty="0">
                <a:solidFill>
                  <a:schemeClr val="tx1"/>
                </a:solidFill>
              </a:rPr>
              <a:t>...</a:t>
            </a:r>
          </a:p>
          <a:p>
            <a:pPr defTabSz="180000"/>
            <a:r>
              <a:rPr lang="en-US" altLang="ko-KR" sz="1200" dirty="0">
                <a:solidFill>
                  <a:schemeClr val="tx1"/>
                </a:solidFill>
              </a:rPr>
              <a:t>void </a:t>
            </a:r>
            <a:r>
              <a:rPr lang="en-US" altLang="ko-KR" sz="1200" dirty="0" err="1">
                <a:solidFill>
                  <a:schemeClr val="tx1"/>
                </a:solidFill>
              </a:rPr>
              <a:t>setRadius</a:t>
            </a:r>
            <a:r>
              <a:rPr lang="en-US" altLang="ko-KR" sz="1200" dirty="0">
                <a:solidFill>
                  <a:schemeClr val="tx1"/>
                </a:solidFill>
              </a:rPr>
              <a:t>(</a:t>
            </a:r>
            <a:r>
              <a:rPr lang="en-US" altLang="ko-KR" sz="1200" dirty="0" err="1">
                <a:solidFill>
                  <a:schemeClr val="tx1"/>
                </a:solidFill>
              </a:rPr>
              <a:t>int</a:t>
            </a:r>
            <a:r>
              <a:rPr lang="en-US" altLang="ko-KR" sz="1200" dirty="0">
                <a:solidFill>
                  <a:schemeClr val="tx1"/>
                </a:solidFill>
              </a:rPr>
              <a:t> radius) {</a:t>
            </a:r>
          </a:p>
          <a:p>
            <a:pPr defTabSz="180000"/>
            <a:r>
              <a:rPr lang="en-US" altLang="ko-KR" sz="1200" dirty="0">
                <a:solidFill>
                  <a:schemeClr val="tx1"/>
                </a:solidFill>
              </a:rPr>
              <a:t>	</a:t>
            </a:r>
            <a:r>
              <a:rPr lang="en-US" altLang="ko-KR" sz="1200" b="1" dirty="0">
                <a:solidFill>
                  <a:schemeClr val="tx1"/>
                </a:solidFill>
              </a:rPr>
              <a:t>this-&gt;radius </a:t>
            </a:r>
            <a:r>
              <a:rPr lang="en-US" altLang="ko-KR" sz="1200" dirty="0">
                <a:solidFill>
                  <a:schemeClr val="tx1"/>
                </a:solidFill>
              </a:rPr>
              <a:t>= radius;</a:t>
            </a:r>
          </a:p>
          <a:p>
            <a:pPr defTabSz="180000"/>
            <a:r>
              <a:rPr lang="en-US" altLang="ko-KR" sz="1200" dirty="0">
                <a:solidFill>
                  <a:schemeClr val="tx1"/>
                </a:solidFill>
              </a:rPr>
              <a:t>}</a:t>
            </a:r>
          </a:p>
          <a:p>
            <a:pPr defTabSz="180000"/>
            <a:r>
              <a:rPr lang="en-US" altLang="ko-KR" sz="1200" dirty="0">
                <a:solidFill>
                  <a:schemeClr val="tx1"/>
                </a:solidFill>
              </a:rPr>
              <a:t>...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46" name="모서리가 둥근 직사각형 45"/>
          <p:cNvSpPr/>
          <p:nvPr/>
        </p:nvSpPr>
        <p:spPr>
          <a:xfrm>
            <a:off x="3370838" y="3372513"/>
            <a:ext cx="2500330" cy="1214446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0000"/>
            <a:r>
              <a:rPr lang="en-US" altLang="ko-KR" sz="1200" dirty="0">
                <a:solidFill>
                  <a:schemeClr val="tx1"/>
                </a:solidFill>
              </a:rPr>
              <a:t>radius</a:t>
            </a:r>
          </a:p>
          <a:p>
            <a:pPr defTabSz="180000"/>
            <a:r>
              <a:rPr lang="en-US" altLang="ko-KR" sz="1200" dirty="0">
                <a:solidFill>
                  <a:schemeClr val="tx1"/>
                </a:solidFill>
              </a:rPr>
              <a:t>...</a:t>
            </a:r>
          </a:p>
          <a:p>
            <a:pPr defTabSz="180000"/>
            <a:r>
              <a:rPr lang="en-US" altLang="ko-KR" sz="1200" dirty="0">
                <a:solidFill>
                  <a:schemeClr val="tx1"/>
                </a:solidFill>
              </a:rPr>
              <a:t>void </a:t>
            </a:r>
            <a:r>
              <a:rPr lang="en-US" altLang="ko-KR" sz="1200" dirty="0" err="1">
                <a:solidFill>
                  <a:schemeClr val="tx1"/>
                </a:solidFill>
              </a:rPr>
              <a:t>setRadius</a:t>
            </a:r>
            <a:r>
              <a:rPr lang="en-US" altLang="ko-KR" sz="1200" dirty="0">
                <a:solidFill>
                  <a:schemeClr val="tx1"/>
                </a:solidFill>
              </a:rPr>
              <a:t>(</a:t>
            </a:r>
            <a:r>
              <a:rPr lang="en-US" altLang="ko-KR" sz="1200" dirty="0" err="1">
                <a:solidFill>
                  <a:schemeClr val="tx1"/>
                </a:solidFill>
              </a:rPr>
              <a:t>int</a:t>
            </a:r>
            <a:r>
              <a:rPr lang="en-US" altLang="ko-KR" sz="1200" dirty="0">
                <a:solidFill>
                  <a:schemeClr val="tx1"/>
                </a:solidFill>
              </a:rPr>
              <a:t> radius) {</a:t>
            </a:r>
          </a:p>
          <a:p>
            <a:pPr defTabSz="180000"/>
            <a:r>
              <a:rPr lang="en-US" altLang="ko-KR" sz="1200" dirty="0">
                <a:solidFill>
                  <a:schemeClr val="tx1"/>
                </a:solidFill>
              </a:rPr>
              <a:t>	</a:t>
            </a:r>
            <a:r>
              <a:rPr lang="en-US" altLang="ko-KR" sz="1200" b="1" dirty="0">
                <a:solidFill>
                  <a:schemeClr val="tx1"/>
                </a:solidFill>
              </a:rPr>
              <a:t>this-&gt;radius </a:t>
            </a:r>
            <a:r>
              <a:rPr lang="en-US" altLang="ko-KR" sz="1200" dirty="0">
                <a:solidFill>
                  <a:schemeClr val="tx1"/>
                </a:solidFill>
              </a:rPr>
              <a:t>= radius;</a:t>
            </a:r>
          </a:p>
          <a:p>
            <a:pPr defTabSz="180000"/>
            <a:r>
              <a:rPr lang="en-US" altLang="ko-KR" sz="1200" dirty="0">
                <a:solidFill>
                  <a:schemeClr val="tx1"/>
                </a:solidFill>
              </a:rPr>
              <a:t>}</a:t>
            </a:r>
          </a:p>
          <a:p>
            <a:pPr defTabSz="180000"/>
            <a:r>
              <a:rPr lang="en-US" altLang="ko-KR" sz="1200" dirty="0">
                <a:solidFill>
                  <a:schemeClr val="tx1"/>
                </a:solidFill>
              </a:rPr>
              <a:t>...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47" name="모서리가 둥근 직사각형 46"/>
          <p:cNvSpPr/>
          <p:nvPr/>
        </p:nvSpPr>
        <p:spPr>
          <a:xfrm>
            <a:off x="3370838" y="5088308"/>
            <a:ext cx="2571768" cy="1214446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0000"/>
            <a:r>
              <a:rPr lang="en-US" altLang="ko-KR" sz="1200" dirty="0">
                <a:solidFill>
                  <a:schemeClr val="tx1"/>
                </a:solidFill>
              </a:rPr>
              <a:t>radius</a:t>
            </a:r>
          </a:p>
          <a:p>
            <a:pPr defTabSz="180000"/>
            <a:r>
              <a:rPr lang="en-US" altLang="ko-KR" sz="1200" dirty="0">
                <a:solidFill>
                  <a:schemeClr val="tx1"/>
                </a:solidFill>
              </a:rPr>
              <a:t>...</a:t>
            </a:r>
          </a:p>
          <a:p>
            <a:pPr defTabSz="180000"/>
            <a:r>
              <a:rPr lang="en-US" altLang="ko-KR" sz="1200" dirty="0">
                <a:solidFill>
                  <a:schemeClr val="tx1"/>
                </a:solidFill>
              </a:rPr>
              <a:t>void </a:t>
            </a:r>
            <a:r>
              <a:rPr lang="en-US" altLang="ko-KR" sz="1200" dirty="0" err="1">
                <a:solidFill>
                  <a:schemeClr val="tx1"/>
                </a:solidFill>
              </a:rPr>
              <a:t>setRadius</a:t>
            </a:r>
            <a:r>
              <a:rPr lang="en-US" altLang="ko-KR" sz="1200" dirty="0">
                <a:solidFill>
                  <a:schemeClr val="tx1"/>
                </a:solidFill>
              </a:rPr>
              <a:t>(</a:t>
            </a:r>
            <a:r>
              <a:rPr lang="en-US" altLang="ko-KR" sz="1200" dirty="0" err="1">
                <a:solidFill>
                  <a:schemeClr val="tx1"/>
                </a:solidFill>
              </a:rPr>
              <a:t>int</a:t>
            </a:r>
            <a:r>
              <a:rPr lang="en-US" altLang="ko-KR" sz="1200" dirty="0">
                <a:solidFill>
                  <a:schemeClr val="tx1"/>
                </a:solidFill>
              </a:rPr>
              <a:t> radius) {</a:t>
            </a:r>
          </a:p>
          <a:p>
            <a:pPr defTabSz="180000"/>
            <a:r>
              <a:rPr lang="en-US" altLang="ko-KR" sz="1200" dirty="0">
                <a:solidFill>
                  <a:schemeClr val="tx1"/>
                </a:solidFill>
              </a:rPr>
              <a:t>	</a:t>
            </a:r>
            <a:r>
              <a:rPr lang="en-US" altLang="ko-KR" sz="1200" b="1" dirty="0">
                <a:solidFill>
                  <a:schemeClr val="tx1"/>
                </a:solidFill>
              </a:rPr>
              <a:t>this-&gt;radius </a:t>
            </a:r>
            <a:r>
              <a:rPr lang="en-US" altLang="ko-KR" sz="1200" dirty="0">
                <a:solidFill>
                  <a:schemeClr val="tx1"/>
                </a:solidFill>
              </a:rPr>
              <a:t>= radius;</a:t>
            </a:r>
          </a:p>
          <a:p>
            <a:pPr defTabSz="180000"/>
            <a:r>
              <a:rPr lang="en-US" altLang="ko-KR" sz="1200" dirty="0">
                <a:solidFill>
                  <a:schemeClr val="tx1"/>
                </a:solidFill>
              </a:rPr>
              <a:t>}</a:t>
            </a:r>
          </a:p>
          <a:p>
            <a:pPr defTabSz="180000"/>
            <a:r>
              <a:rPr lang="en-US" altLang="ko-KR" sz="1200" dirty="0">
                <a:solidFill>
                  <a:schemeClr val="tx1"/>
                </a:solidFill>
              </a:rPr>
              <a:t>...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4007355" y="1754224"/>
            <a:ext cx="500066" cy="21431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1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4007355" y="3443951"/>
            <a:ext cx="500066" cy="21431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2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4007354" y="5163446"/>
            <a:ext cx="500066" cy="21431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3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014149" y="1660762"/>
            <a:ext cx="3690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c1</a:t>
            </a:r>
            <a:endParaRPr lang="ko-KR" altLang="en-US" sz="1400" dirty="0"/>
          </a:p>
        </p:txBody>
      </p:sp>
      <p:sp>
        <p:nvSpPr>
          <p:cNvPr id="57" name="TextBox 56"/>
          <p:cNvSpPr txBox="1"/>
          <p:nvPr/>
        </p:nvSpPr>
        <p:spPr>
          <a:xfrm>
            <a:off x="2985298" y="3340534"/>
            <a:ext cx="3690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c2</a:t>
            </a:r>
            <a:endParaRPr lang="ko-KR" altLang="en-US" sz="1400" dirty="0"/>
          </a:p>
        </p:txBody>
      </p:sp>
      <p:sp>
        <p:nvSpPr>
          <p:cNvPr id="62" name="TextBox 61"/>
          <p:cNvSpPr txBox="1"/>
          <p:nvPr/>
        </p:nvSpPr>
        <p:spPr>
          <a:xfrm>
            <a:off x="3021605" y="5069984"/>
            <a:ext cx="3690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c3</a:t>
            </a:r>
            <a:endParaRPr lang="ko-KR" altLang="en-US" sz="1400" dirty="0"/>
          </a:p>
        </p:txBody>
      </p:sp>
      <p:sp>
        <p:nvSpPr>
          <p:cNvPr id="35" name="자유형 34"/>
          <p:cNvSpPr/>
          <p:nvPr/>
        </p:nvSpPr>
        <p:spPr>
          <a:xfrm flipH="1">
            <a:off x="5438550" y="2205500"/>
            <a:ext cx="2088232" cy="3346225"/>
          </a:xfrm>
          <a:custGeom>
            <a:avLst/>
            <a:gdLst>
              <a:gd name="connsiteX0" fmla="*/ 0 w 3472775"/>
              <a:gd name="connsiteY0" fmla="*/ 3754876 h 3754876"/>
              <a:gd name="connsiteX1" fmla="*/ 1439694 w 3472775"/>
              <a:gd name="connsiteY1" fmla="*/ 2743200 h 3754876"/>
              <a:gd name="connsiteX2" fmla="*/ 2169268 w 3472775"/>
              <a:gd name="connsiteY2" fmla="*/ 486383 h 3754876"/>
              <a:gd name="connsiteX3" fmla="*/ 3472775 w 3472775"/>
              <a:gd name="connsiteY3" fmla="*/ 0 h 3754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72775" h="3754876">
                <a:moveTo>
                  <a:pt x="0" y="3754876"/>
                </a:moveTo>
                <a:cubicBezTo>
                  <a:pt x="539074" y="3521412"/>
                  <a:pt x="1078149" y="3287949"/>
                  <a:pt x="1439694" y="2743200"/>
                </a:cubicBezTo>
                <a:cubicBezTo>
                  <a:pt x="1801239" y="2198451"/>
                  <a:pt x="1830421" y="943583"/>
                  <a:pt x="2169268" y="486383"/>
                </a:cubicBezTo>
                <a:cubicBezTo>
                  <a:pt x="2508115" y="29183"/>
                  <a:pt x="2990445" y="14591"/>
                  <a:pt x="3472775" y="0"/>
                </a:cubicBezTo>
              </a:path>
            </a:pathLst>
          </a:custGeom>
          <a:noFill/>
          <a:ln w="9525">
            <a:solidFill>
              <a:srgbClr val="FF0000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자유형 36"/>
          <p:cNvSpPr/>
          <p:nvPr/>
        </p:nvSpPr>
        <p:spPr>
          <a:xfrm flipH="1">
            <a:off x="5438549" y="5585772"/>
            <a:ext cx="2088232" cy="393970"/>
          </a:xfrm>
          <a:custGeom>
            <a:avLst/>
            <a:gdLst>
              <a:gd name="connsiteX0" fmla="*/ 0 w 3414409"/>
              <a:gd name="connsiteY0" fmla="*/ 787940 h 787940"/>
              <a:gd name="connsiteX1" fmla="*/ 1332690 w 3414409"/>
              <a:gd name="connsiteY1" fmla="*/ 632298 h 787940"/>
              <a:gd name="connsiteX2" fmla="*/ 2509737 w 3414409"/>
              <a:gd name="connsiteY2" fmla="*/ 126460 h 787940"/>
              <a:gd name="connsiteX3" fmla="*/ 3414409 w 3414409"/>
              <a:gd name="connsiteY3" fmla="*/ 0 h 787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14409" h="787940">
                <a:moveTo>
                  <a:pt x="0" y="787940"/>
                </a:moveTo>
                <a:cubicBezTo>
                  <a:pt x="457200" y="765242"/>
                  <a:pt x="914401" y="742545"/>
                  <a:pt x="1332690" y="632298"/>
                </a:cubicBezTo>
                <a:cubicBezTo>
                  <a:pt x="1750979" y="522051"/>
                  <a:pt x="2162784" y="231843"/>
                  <a:pt x="2509737" y="126460"/>
                </a:cubicBezTo>
                <a:cubicBezTo>
                  <a:pt x="2856690" y="21077"/>
                  <a:pt x="3414409" y="0"/>
                  <a:pt x="3414409" y="0"/>
                </a:cubicBezTo>
              </a:path>
            </a:pathLst>
          </a:custGeom>
          <a:noFill/>
          <a:ln w="9525">
            <a:solidFill>
              <a:srgbClr val="FF0000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자유형 66"/>
          <p:cNvSpPr/>
          <p:nvPr/>
        </p:nvSpPr>
        <p:spPr>
          <a:xfrm>
            <a:off x="5438551" y="3878611"/>
            <a:ext cx="2051999" cy="1885846"/>
          </a:xfrm>
          <a:custGeom>
            <a:avLst/>
            <a:gdLst>
              <a:gd name="connsiteX0" fmla="*/ 2466109 w 2466109"/>
              <a:gd name="connsiteY0" fmla="*/ 2244437 h 2244437"/>
              <a:gd name="connsiteX1" fmla="*/ 1366982 w 2466109"/>
              <a:gd name="connsiteY1" fmla="*/ 1708727 h 2244437"/>
              <a:gd name="connsiteX2" fmla="*/ 711200 w 2466109"/>
              <a:gd name="connsiteY2" fmla="*/ 397164 h 2244437"/>
              <a:gd name="connsiteX3" fmla="*/ 0 w 2466109"/>
              <a:gd name="connsiteY3" fmla="*/ 0 h 2244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66109" h="2244437">
                <a:moveTo>
                  <a:pt x="2466109" y="2244437"/>
                </a:moveTo>
                <a:cubicBezTo>
                  <a:pt x="2062788" y="2130521"/>
                  <a:pt x="1659467" y="2016606"/>
                  <a:pt x="1366982" y="1708727"/>
                </a:cubicBezTo>
                <a:cubicBezTo>
                  <a:pt x="1074497" y="1400848"/>
                  <a:pt x="939030" y="681952"/>
                  <a:pt x="711200" y="397164"/>
                </a:cubicBezTo>
                <a:cubicBezTo>
                  <a:pt x="483370" y="112376"/>
                  <a:pt x="0" y="0"/>
                  <a:pt x="0" y="0"/>
                </a:cubicBezTo>
              </a:path>
            </a:pathLst>
          </a:custGeom>
          <a:noFill/>
          <a:ln w="9525">
            <a:solidFill>
              <a:srgbClr val="FF0000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자유형 67"/>
          <p:cNvSpPr/>
          <p:nvPr/>
        </p:nvSpPr>
        <p:spPr>
          <a:xfrm>
            <a:off x="3070908" y="3624343"/>
            <a:ext cx="591295" cy="461818"/>
          </a:xfrm>
          <a:custGeom>
            <a:avLst/>
            <a:gdLst>
              <a:gd name="connsiteX0" fmla="*/ 591295 w 591295"/>
              <a:gd name="connsiteY0" fmla="*/ 461818 h 461818"/>
              <a:gd name="connsiteX1" fmla="*/ 9404 w 591295"/>
              <a:gd name="connsiteY1" fmla="*/ 350982 h 461818"/>
              <a:gd name="connsiteX2" fmla="*/ 286495 w 591295"/>
              <a:gd name="connsiteY2" fmla="*/ 0 h 461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91295" h="461818">
                <a:moveTo>
                  <a:pt x="591295" y="461818"/>
                </a:moveTo>
                <a:cubicBezTo>
                  <a:pt x="325749" y="444885"/>
                  <a:pt x="60204" y="427952"/>
                  <a:pt x="9404" y="350982"/>
                </a:cubicBezTo>
                <a:cubicBezTo>
                  <a:pt x="-41396" y="274012"/>
                  <a:pt x="122549" y="137006"/>
                  <a:pt x="286495" y="0"/>
                </a:cubicBezTo>
              </a:path>
            </a:pathLst>
          </a:custGeom>
          <a:noFill/>
          <a:ln w="952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자유형 68"/>
          <p:cNvSpPr/>
          <p:nvPr/>
        </p:nvSpPr>
        <p:spPr>
          <a:xfrm>
            <a:off x="3070907" y="5338017"/>
            <a:ext cx="591295" cy="461818"/>
          </a:xfrm>
          <a:custGeom>
            <a:avLst/>
            <a:gdLst>
              <a:gd name="connsiteX0" fmla="*/ 591295 w 591295"/>
              <a:gd name="connsiteY0" fmla="*/ 461818 h 461818"/>
              <a:gd name="connsiteX1" fmla="*/ 9404 w 591295"/>
              <a:gd name="connsiteY1" fmla="*/ 350982 h 461818"/>
              <a:gd name="connsiteX2" fmla="*/ 286495 w 591295"/>
              <a:gd name="connsiteY2" fmla="*/ 0 h 461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91295" h="461818">
                <a:moveTo>
                  <a:pt x="591295" y="461818"/>
                </a:moveTo>
                <a:cubicBezTo>
                  <a:pt x="325749" y="444885"/>
                  <a:pt x="60204" y="427952"/>
                  <a:pt x="9404" y="350982"/>
                </a:cubicBezTo>
                <a:cubicBezTo>
                  <a:pt x="-41396" y="274012"/>
                  <a:pt x="122549" y="137006"/>
                  <a:pt x="286495" y="0"/>
                </a:cubicBezTo>
              </a:path>
            </a:pathLst>
          </a:custGeom>
          <a:noFill/>
          <a:ln w="952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자유형 69"/>
          <p:cNvSpPr/>
          <p:nvPr/>
        </p:nvSpPr>
        <p:spPr>
          <a:xfrm>
            <a:off x="3080059" y="1974591"/>
            <a:ext cx="591295" cy="461818"/>
          </a:xfrm>
          <a:custGeom>
            <a:avLst/>
            <a:gdLst>
              <a:gd name="connsiteX0" fmla="*/ 591295 w 591295"/>
              <a:gd name="connsiteY0" fmla="*/ 461818 h 461818"/>
              <a:gd name="connsiteX1" fmla="*/ 9404 w 591295"/>
              <a:gd name="connsiteY1" fmla="*/ 350982 h 461818"/>
              <a:gd name="connsiteX2" fmla="*/ 286495 w 591295"/>
              <a:gd name="connsiteY2" fmla="*/ 0 h 461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91295" h="461818">
                <a:moveTo>
                  <a:pt x="591295" y="461818"/>
                </a:moveTo>
                <a:cubicBezTo>
                  <a:pt x="325749" y="444885"/>
                  <a:pt x="60204" y="427952"/>
                  <a:pt x="9404" y="350982"/>
                </a:cubicBezTo>
                <a:cubicBezTo>
                  <a:pt x="-41396" y="274012"/>
                  <a:pt x="122549" y="137006"/>
                  <a:pt x="286495" y="0"/>
                </a:cubicBezTo>
              </a:path>
            </a:pathLst>
          </a:custGeom>
          <a:noFill/>
          <a:ln w="952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곱셈 기호 70"/>
          <p:cNvSpPr/>
          <p:nvPr/>
        </p:nvSpPr>
        <p:spPr>
          <a:xfrm>
            <a:off x="4132864" y="1754224"/>
            <a:ext cx="249049" cy="275118"/>
          </a:xfrm>
          <a:prstGeom prst="mathMultiply">
            <a:avLst>
              <a:gd name="adj1" fmla="val 709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72" name="TextBox 71"/>
          <p:cNvSpPr txBox="1"/>
          <p:nvPr/>
        </p:nvSpPr>
        <p:spPr>
          <a:xfrm>
            <a:off x="4257388" y="1714738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FF0000"/>
                </a:solidFill>
              </a:rPr>
              <a:t>4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73" name="곱셈 기호 72"/>
          <p:cNvSpPr/>
          <p:nvPr/>
        </p:nvSpPr>
        <p:spPr>
          <a:xfrm>
            <a:off x="4140162" y="3440635"/>
            <a:ext cx="249049" cy="275118"/>
          </a:xfrm>
          <a:prstGeom prst="mathMultiply">
            <a:avLst>
              <a:gd name="adj1" fmla="val 709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74" name="TextBox 73"/>
          <p:cNvSpPr txBox="1"/>
          <p:nvPr/>
        </p:nvSpPr>
        <p:spPr>
          <a:xfrm>
            <a:off x="4264686" y="3401149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FF0000"/>
                </a:solidFill>
              </a:rPr>
              <a:t>5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75" name="곱셈 기호 74"/>
          <p:cNvSpPr/>
          <p:nvPr/>
        </p:nvSpPr>
        <p:spPr>
          <a:xfrm>
            <a:off x="4140161" y="5173959"/>
            <a:ext cx="249049" cy="275118"/>
          </a:xfrm>
          <a:prstGeom prst="mathMultiply">
            <a:avLst>
              <a:gd name="adj1" fmla="val 709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76" name="TextBox 75"/>
          <p:cNvSpPr txBox="1"/>
          <p:nvPr/>
        </p:nvSpPr>
        <p:spPr>
          <a:xfrm>
            <a:off x="4264685" y="5134473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FF0000"/>
                </a:solidFill>
              </a:rPr>
              <a:t>6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919536" y="1057930"/>
            <a:ext cx="43781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FF0000"/>
                </a:solidFill>
              </a:rPr>
              <a:t>* </a:t>
            </a:r>
            <a:r>
              <a:rPr lang="ko-KR" altLang="en-US" sz="1600" dirty="0">
                <a:solidFill>
                  <a:srgbClr val="FF0000"/>
                </a:solidFill>
              </a:rPr>
              <a:t>각 객체 속의 </a:t>
            </a:r>
            <a:r>
              <a:rPr lang="en-US" altLang="ko-KR" sz="1600" dirty="0">
                <a:solidFill>
                  <a:srgbClr val="FF0000"/>
                </a:solidFill>
              </a:rPr>
              <a:t>this</a:t>
            </a:r>
            <a:r>
              <a:rPr lang="ko-KR" altLang="en-US" sz="1600" dirty="0">
                <a:solidFill>
                  <a:srgbClr val="FF0000"/>
                </a:solidFill>
              </a:rPr>
              <a:t>는 다른 객체의 </a:t>
            </a:r>
            <a:r>
              <a:rPr lang="en-US" altLang="ko-KR" sz="1600" dirty="0">
                <a:solidFill>
                  <a:srgbClr val="FF0000"/>
                </a:solidFill>
              </a:rPr>
              <a:t>this</a:t>
            </a:r>
            <a:r>
              <a:rPr lang="ko-KR" altLang="en-US" sz="1600" dirty="0">
                <a:solidFill>
                  <a:srgbClr val="FF0000"/>
                </a:solidFill>
              </a:rPr>
              <a:t>와 다름</a:t>
            </a:r>
            <a:endParaRPr lang="en-US" altLang="ko-KR" sz="1600" dirty="0">
              <a:solidFill>
                <a:srgbClr val="FF0000"/>
              </a:solidFill>
            </a:endParaRPr>
          </a:p>
        </p:txBody>
      </p:sp>
      <p:sp>
        <p:nvSpPr>
          <p:cNvPr id="29" name="모서리가 둥근 사각형 설명선 28"/>
          <p:cNvSpPr/>
          <p:nvPr/>
        </p:nvSpPr>
        <p:spPr>
          <a:xfrm>
            <a:off x="1487489" y="1847416"/>
            <a:ext cx="1358776" cy="576064"/>
          </a:xfrm>
          <a:prstGeom prst="wedgeRoundRectCallout">
            <a:avLst>
              <a:gd name="adj1" fmla="val 69632"/>
              <a:gd name="adj2" fmla="val 2753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>
                <a:solidFill>
                  <a:schemeClr val="tx1"/>
                </a:solidFill>
              </a:rPr>
              <a:t>this</a:t>
            </a:r>
            <a:r>
              <a:rPr lang="ko-KR" altLang="en-US" sz="1100" dirty="0">
                <a:solidFill>
                  <a:schemeClr val="tx1"/>
                </a:solidFill>
              </a:rPr>
              <a:t>는 객체 자신에 대한 포인터</a:t>
            </a:r>
          </a:p>
        </p:txBody>
      </p:sp>
    </p:spTree>
    <p:extLst>
      <p:ext uri="{BB962C8B-B14F-4D97-AF65-F5344CB8AC3E}">
        <p14:creationId xmlns:p14="http://schemas.microsoft.com/office/powerpoint/2010/main" val="21540460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this</a:t>
            </a:r>
            <a:r>
              <a:rPr lang="ko-KR" altLang="en-US" dirty="0"/>
              <a:t>가 필요한 경우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1703512" y="1036138"/>
            <a:ext cx="10153128" cy="5040560"/>
          </a:xfrm>
        </p:spPr>
        <p:txBody>
          <a:bodyPr/>
          <a:lstStyle/>
          <a:p>
            <a:r>
              <a:rPr lang="ko-KR" altLang="en-US" dirty="0"/>
              <a:t>매개변수의 이름과 멤버 변수의 이름이 같은 경우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멤버 함수가 객체</a:t>
            </a:r>
            <a:r>
              <a:rPr lang="en-US" altLang="ko-KR" dirty="0"/>
              <a:t> </a:t>
            </a:r>
            <a:r>
              <a:rPr lang="ko-KR" altLang="en-US" dirty="0"/>
              <a:t>자신의 주소를 </a:t>
            </a:r>
            <a:r>
              <a:rPr lang="ko-KR" altLang="en-US" dirty="0" err="1"/>
              <a:t>리턴할</a:t>
            </a:r>
            <a:r>
              <a:rPr lang="ko-KR" altLang="en-US" dirty="0"/>
              <a:t> 때</a:t>
            </a:r>
            <a:endParaRPr lang="en-US" altLang="ko-KR" dirty="0"/>
          </a:p>
          <a:p>
            <a:pPr lvl="1"/>
            <a:r>
              <a:rPr lang="ko-KR" altLang="en-US" dirty="0"/>
              <a:t>연산자 중복 시에 매우 필요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3215680" y="1942110"/>
            <a:ext cx="2448272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400" dirty="0"/>
              <a:t>Circle(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</a:t>
            </a:r>
            <a:r>
              <a:rPr lang="en-US" altLang="ko-KR" sz="1400" b="1" dirty="0"/>
              <a:t>radius</a:t>
            </a:r>
            <a:r>
              <a:rPr lang="en-US" altLang="ko-KR" sz="1400" dirty="0"/>
              <a:t>) { </a:t>
            </a:r>
          </a:p>
          <a:p>
            <a:pPr defTabSz="180000" fontAlgn="base" latinLnBrk="0"/>
            <a:r>
              <a:rPr lang="en-US" altLang="ko-KR" sz="1400" dirty="0"/>
              <a:t>	this-&gt;radius = </a:t>
            </a:r>
            <a:r>
              <a:rPr lang="en-US" altLang="ko-KR" sz="1400" b="1" dirty="0"/>
              <a:t>radius</a:t>
            </a:r>
            <a:r>
              <a:rPr lang="en-US" altLang="ko-KR" sz="1400" dirty="0"/>
              <a:t>;</a:t>
            </a:r>
          </a:p>
          <a:p>
            <a:pPr defTabSz="180000" fontAlgn="base" latinLnBrk="0"/>
            <a:r>
              <a:rPr lang="en-US" altLang="ko-KR" sz="1400" dirty="0"/>
              <a:t>}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3287688" y="4492522"/>
            <a:ext cx="3384376" cy="160043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400" dirty="0"/>
              <a:t>class Sample {</a:t>
            </a:r>
          </a:p>
          <a:p>
            <a:pPr defTabSz="180000" fontAlgn="base" latinLnBrk="0"/>
            <a:r>
              <a:rPr lang="en-US" altLang="ko-KR" sz="1400" dirty="0"/>
              <a:t>public:</a:t>
            </a:r>
          </a:p>
          <a:p>
            <a:pPr defTabSz="180000" fontAlgn="base" latinLnBrk="0"/>
            <a:r>
              <a:rPr lang="en-US" altLang="ko-KR" sz="1400" dirty="0"/>
              <a:t>	Sample* f() {</a:t>
            </a:r>
          </a:p>
          <a:p>
            <a:pPr defTabSz="180000" fontAlgn="base" latinLnBrk="0"/>
            <a:r>
              <a:rPr lang="en-US" altLang="ko-KR" sz="1400" dirty="0"/>
              <a:t>		....</a:t>
            </a:r>
          </a:p>
          <a:p>
            <a:pPr defTabSz="180000" fontAlgn="base" latinLnBrk="0"/>
            <a:r>
              <a:rPr lang="en-US" altLang="ko-KR" sz="1400" dirty="0"/>
              <a:t>		</a:t>
            </a:r>
            <a:r>
              <a:rPr lang="en-US" altLang="ko-KR" sz="1400" b="1" dirty="0"/>
              <a:t>return this;</a:t>
            </a:r>
          </a:p>
          <a:p>
            <a:pPr defTabSz="180000" fontAlgn="base" latinLnBrk="0"/>
            <a:r>
              <a:rPr lang="en-US" altLang="ko-KR" sz="1400" dirty="0"/>
              <a:t>	}</a:t>
            </a:r>
          </a:p>
          <a:p>
            <a:pPr defTabSz="180000" fontAlgn="base" latinLnBrk="0"/>
            <a:r>
              <a:rPr lang="en-US" altLang="ko-KR" sz="1400" dirty="0"/>
              <a:t>};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6672064" y="1923523"/>
            <a:ext cx="2304256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400" dirty="0"/>
              <a:t>Circle(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</a:t>
            </a:r>
            <a:r>
              <a:rPr lang="en-US" altLang="ko-KR" sz="1400" b="1" dirty="0"/>
              <a:t>radius</a:t>
            </a:r>
            <a:r>
              <a:rPr lang="en-US" altLang="ko-KR" sz="1400" dirty="0"/>
              <a:t>) { </a:t>
            </a:r>
          </a:p>
          <a:p>
            <a:pPr defTabSz="180000" fontAlgn="base" latinLnBrk="0"/>
            <a:r>
              <a:rPr lang="en-US" altLang="ko-KR" sz="1400" dirty="0"/>
              <a:t>	</a:t>
            </a:r>
            <a:r>
              <a:rPr lang="en-US" altLang="ko-KR" sz="1400" b="1" dirty="0"/>
              <a:t>radius</a:t>
            </a:r>
            <a:r>
              <a:rPr lang="en-US" altLang="ko-KR" sz="1400" dirty="0"/>
              <a:t> = </a:t>
            </a:r>
            <a:r>
              <a:rPr lang="en-US" altLang="ko-KR" sz="1400" b="1" dirty="0"/>
              <a:t>radius</a:t>
            </a:r>
            <a:r>
              <a:rPr lang="en-US" altLang="ko-KR" sz="1400" dirty="0"/>
              <a:t>;</a:t>
            </a:r>
          </a:p>
          <a:p>
            <a:pPr defTabSz="180000" fontAlgn="base" latinLnBrk="0"/>
            <a:r>
              <a:rPr lang="en-US" altLang="ko-KR" sz="1400" dirty="0"/>
              <a:t>}</a:t>
            </a:r>
          </a:p>
        </p:txBody>
      </p:sp>
      <p:sp>
        <p:nvSpPr>
          <p:cNvPr id="9" name="곱셈 기호 8"/>
          <p:cNvSpPr/>
          <p:nvPr/>
        </p:nvSpPr>
        <p:spPr>
          <a:xfrm>
            <a:off x="5879976" y="1726953"/>
            <a:ext cx="3816424" cy="1224136"/>
          </a:xfrm>
          <a:prstGeom prst="mathMultiply">
            <a:avLst/>
          </a:prstGeom>
          <a:solidFill>
            <a:srgbClr val="FF0000">
              <a:alpha val="3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왼쪽 화살표 9"/>
          <p:cNvSpPr/>
          <p:nvPr/>
        </p:nvSpPr>
        <p:spPr>
          <a:xfrm>
            <a:off x="5879976" y="2188266"/>
            <a:ext cx="576064" cy="28803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사각형 설명선 10"/>
          <p:cNvSpPr/>
          <p:nvPr/>
        </p:nvSpPr>
        <p:spPr>
          <a:xfrm>
            <a:off x="3455072" y="2799784"/>
            <a:ext cx="984744" cy="302611"/>
          </a:xfrm>
          <a:prstGeom prst="wedgeRoundRectCallout">
            <a:avLst>
              <a:gd name="adj1" fmla="val 28716"/>
              <a:gd name="adj2" fmla="val -16346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멤버 </a:t>
            </a:r>
            <a:r>
              <a:rPr lang="en-US" altLang="ko-KR" sz="1000" dirty="0">
                <a:solidFill>
                  <a:schemeClr val="tx1"/>
                </a:solidFill>
              </a:rPr>
              <a:t>radius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2" name="모서리가 둥근 사각형 설명선 11"/>
          <p:cNvSpPr/>
          <p:nvPr/>
        </p:nvSpPr>
        <p:spPr>
          <a:xfrm>
            <a:off x="4778960" y="2824002"/>
            <a:ext cx="1245032" cy="302611"/>
          </a:xfrm>
          <a:prstGeom prst="wedgeRoundRectCallout">
            <a:avLst>
              <a:gd name="adj1" fmla="val -21502"/>
              <a:gd name="adj2" fmla="val -16346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매개 변수 </a:t>
            </a:r>
            <a:r>
              <a:rPr lang="en-US" altLang="ko-KR" sz="1000" dirty="0">
                <a:solidFill>
                  <a:schemeClr val="tx1"/>
                </a:solidFill>
              </a:rPr>
              <a:t>radius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3" name="모서리가 둥근 사각형 설명선 12"/>
          <p:cNvSpPr/>
          <p:nvPr/>
        </p:nvSpPr>
        <p:spPr>
          <a:xfrm>
            <a:off x="6500304" y="2800878"/>
            <a:ext cx="1179872" cy="302611"/>
          </a:xfrm>
          <a:prstGeom prst="wedgeRoundRectCallout">
            <a:avLst>
              <a:gd name="adj1" fmla="val 11318"/>
              <a:gd name="adj2" fmla="val -17271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매개 변수 </a:t>
            </a:r>
            <a:r>
              <a:rPr lang="en-US" altLang="ko-KR" sz="1000" dirty="0">
                <a:solidFill>
                  <a:schemeClr val="tx1"/>
                </a:solidFill>
              </a:rPr>
              <a:t>radius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4" name="모서리가 둥근 사각형 설명선 13"/>
          <p:cNvSpPr/>
          <p:nvPr/>
        </p:nvSpPr>
        <p:spPr>
          <a:xfrm>
            <a:off x="7824192" y="2825096"/>
            <a:ext cx="1245032" cy="302611"/>
          </a:xfrm>
          <a:prstGeom prst="wedgeRoundRectCallout">
            <a:avLst>
              <a:gd name="adj1" fmla="val -19254"/>
              <a:gd name="adj2" fmla="val -17580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매개 변수 </a:t>
            </a:r>
            <a:r>
              <a:rPr lang="en-US" altLang="ko-KR" sz="1000" dirty="0">
                <a:solidFill>
                  <a:schemeClr val="tx1"/>
                </a:solidFill>
              </a:rPr>
              <a:t>radius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43543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this</a:t>
            </a:r>
            <a:r>
              <a:rPr lang="ko-KR" altLang="en-US" dirty="0"/>
              <a:t>의 제약 사항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1847528" y="1042275"/>
            <a:ext cx="10153128" cy="5040560"/>
          </a:xfrm>
        </p:spPr>
        <p:txBody>
          <a:bodyPr/>
          <a:lstStyle/>
          <a:p>
            <a:r>
              <a:rPr lang="ko-KR" altLang="en-US" dirty="0"/>
              <a:t>멤버 함수가 아닌 함수에서 </a:t>
            </a:r>
            <a:r>
              <a:rPr lang="en-US" altLang="ko-KR" dirty="0"/>
              <a:t>this </a:t>
            </a:r>
            <a:r>
              <a:rPr lang="ko-KR" altLang="en-US" dirty="0"/>
              <a:t>사용</a:t>
            </a:r>
            <a:r>
              <a:rPr lang="en-US" altLang="ko-KR" dirty="0"/>
              <a:t> </a:t>
            </a:r>
            <a:r>
              <a:rPr lang="ko-KR" altLang="en-US" dirty="0"/>
              <a:t>불가</a:t>
            </a:r>
            <a:endParaRPr lang="en-US" altLang="ko-KR" dirty="0"/>
          </a:p>
          <a:p>
            <a:pPr lvl="1"/>
            <a:r>
              <a:rPr lang="ko-KR" altLang="en-US" dirty="0"/>
              <a:t>객체와의 관련성이 없기 때문</a:t>
            </a:r>
            <a:endParaRPr lang="en-US" altLang="ko-KR" dirty="0"/>
          </a:p>
          <a:p>
            <a:pPr>
              <a:spcBef>
                <a:spcPts val="1800"/>
              </a:spcBef>
            </a:pPr>
            <a:r>
              <a:rPr lang="en-US" altLang="ko-KR" dirty="0"/>
              <a:t>static </a:t>
            </a:r>
            <a:r>
              <a:rPr lang="ko-KR" altLang="en-US" dirty="0"/>
              <a:t>멤버 함수에서</a:t>
            </a:r>
            <a:r>
              <a:rPr lang="en-US" altLang="ko-KR" dirty="0"/>
              <a:t> this </a:t>
            </a:r>
            <a:r>
              <a:rPr lang="ko-KR" altLang="en-US" dirty="0"/>
              <a:t>사용 불가</a:t>
            </a:r>
            <a:endParaRPr lang="en-US" altLang="ko-KR" dirty="0"/>
          </a:p>
          <a:p>
            <a:pPr lvl="1"/>
            <a:r>
              <a:rPr lang="ko-KR" altLang="en-US" dirty="0"/>
              <a:t>객체가 생기기 전에 </a:t>
            </a:r>
            <a:r>
              <a:rPr lang="en-US" altLang="ko-KR" dirty="0"/>
              <a:t>static </a:t>
            </a:r>
            <a:r>
              <a:rPr lang="ko-KR" altLang="en-US" dirty="0"/>
              <a:t>함수 호출이 있을 수 있기 때문에</a:t>
            </a:r>
          </a:p>
        </p:txBody>
      </p:sp>
    </p:spTree>
    <p:extLst>
      <p:ext uri="{BB962C8B-B14F-4D97-AF65-F5344CB8AC3E}">
        <p14:creationId xmlns:p14="http://schemas.microsoft.com/office/powerpoint/2010/main" val="1680275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this </a:t>
            </a:r>
            <a:r>
              <a:rPr lang="ko-KR" altLang="en-US" dirty="0"/>
              <a:t>포인터의 실체 </a:t>
            </a:r>
            <a:r>
              <a:rPr lang="en-US" altLang="ko-KR" dirty="0"/>
              <a:t>– </a:t>
            </a:r>
            <a:r>
              <a:rPr lang="ko-KR" altLang="en-US" dirty="0"/>
              <a:t>컴파일러에서 처리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2735649" y="4591832"/>
            <a:ext cx="116410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 err="1"/>
              <a:t>ob.setA</a:t>
            </a:r>
            <a:r>
              <a:rPr lang="en-US" altLang="ko-KR" sz="1600" dirty="0"/>
              <a:t>(5);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6321529" y="4591832"/>
            <a:ext cx="17684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/>
              <a:t> </a:t>
            </a:r>
            <a:r>
              <a:rPr lang="en-US" altLang="ko-KR" sz="1600" dirty="0" err="1"/>
              <a:t>ob.setA</a:t>
            </a:r>
            <a:r>
              <a:rPr lang="en-US" altLang="ko-KR" sz="1600" dirty="0"/>
              <a:t>(</a:t>
            </a:r>
            <a:r>
              <a:rPr lang="en-US" altLang="ko-KR" sz="1600" dirty="0">
                <a:solidFill>
                  <a:srgbClr val="FF0000"/>
                </a:solidFill>
              </a:rPr>
              <a:t>&amp;</a:t>
            </a:r>
            <a:r>
              <a:rPr lang="en-US" altLang="ko-KR" sz="1600" dirty="0" err="1">
                <a:solidFill>
                  <a:srgbClr val="FF0000"/>
                </a:solidFill>
              </a:rPr>
              <a:t>ob</a:t>
            </a:r>
            <a:r>
              <a:rPr lang="en-US" altLang="ko-KR" sz="1600" dirty="0"/>
              <a:t>, 5);</a:t>
            </a:r>
          </a:p>
        </p:txBody>
      </p:sp>
      <p:cxnSp>
        <p:nvCxnSpPr>
          <p:cNvPr id="8" name="직선 화살표 연결선 7"/>
          <p:cNvCxnSpPr>
            <a:stCxn id="5" idx="3"/>
            <a:endCxn id="6" idx="1"/>
          </p:cNvCxnSpPr>
          <p:nvPr/>
        </p:nvCxnSpPr>
        <p:spPr>
          <a:xfrm>
            <a:off x="3899750" y="4761109"/>
            <a:ext cx="2421779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578378" y="1151451"/>
            <a:ext cx="1906932" cy="181588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pPr defTabSz="180000"/>
            <a:r>
              <a:rPr lang="en-US" altLang="ko-KR" sz="1600" dirty="0"/>
              <a:t>class Sample {</a:t>
            </a:r>
          </a:p>
          <a:p>
            <a:pPr defTabSz="180000"/>
            <a:r>
              <a:rPr lang="en-US" altLang="ko-KR" sz="1600" dirty="0"/>
              <a:t>   </a:t>
            </a:r>
            <a:r>
              <a:rPr lang="en-US" altLang="ko-KR" sz="1600" dirty="0" err="1"/>
              <a:t>int</a:t>
            </a:r>
            <a:r>
              <a:rPr lang="en-US" altLang="ko-KR" sz="1600" dirty="0"/>
              <a:t> a;</a:t>
            </a:r>
          </a:p>
          <a:p>
            <a:pPr defTabSz="180000"/>
            <a:r>
              <a:rPr lang="en-US" altLang="ko-KR" sz="1600" dirty="0"/>
              <a:t>public:</a:t>
            </a:r>
          </a:p>
          <a:p>
            <a:pPr defTabSz="180000"/>
            <a:r>
              <a:rPr lang="en-US" altLang="ko-KR" sz="1600" dirty="0"/>
              <a:t>	void </a:t>
            </a:r>
            <a:r>
              <a:rPr lang="en-US" altLang="ko-KR" sz="1600" dirty="0" err="1"/>
              <a:t>setA</a:t>
            </a:r>
            <a:r>
              <a:rPr lang="en-US" altLang="ko-KR" sz="1600" dirty="0"/>
              <a:t>(</a:t>
            </a:r>
            <a:r>
              <a:rPr lang="en-US" altLang="ko-KR" sz="1600" dirty="0" err="1"/>
              <a:t>int</a:t>
            </a:r>
            <a:r>
              <a:rPr lang="en-US" altLang="ko-KR" sz="1600" dirty="0"/>
              <a:t> x) {</a:t>
            </a:r>
          </a:p>
          <a:p>
            <a:pPr defTabSz="180000"/>
            <a:r>
              <a:rPr lang="en-US" altLang="ko-KR" sz="1600" dirty="0"/>
              <a:t>		</a:t>
            </a:r>
            <a:r>
              <a:rPr lang="en-US" altLang="ko-KR" sz="1600" dirty="0">
                <a:solidFill>
                  <a:srgbClr val="FF0000"/>
                </a:solidFill>
              </a:rPr>
              <a:t>this</a:t>
            </a:r>
            <a:r>
              <a:rPr lang="en-US" altLang="ko-KR" sz="1600" dirty="0"/>
              <a:t>-&gt;a = x;</a:t>
            </a:r>
          </a:p>
          <a:p>
            <a:pPr defTabSz="180000"/>
            <a:r>
              <a:rPr lang="en-US" altLang="ko-KR" sz="1600" dirty="0"/>
              <a:t>	}</a:t>
            </a:r>
          </a:p>
          <a:p>
            <a:pPr defTabSz="180000"/>
            <a:r>
              <a:rPr lang="en-US" altLang="ko-KR" sz="1600" dirty="0"/>
              <a:t>};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2735649" y="4218492"/>
            <a:ext cx="12346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/>
              <a:t>Sample </a:t>
            </a:r>
            <a:r>
              <a:rPr lang="en-US" altLang="ko-KR" sz="1600" dirty="0" err="1"/>
              <a:t>ob</a:t>
            </a:r>
            <a:r>
              <a:rPr lang="en-US" altLang="ko-KR" sz="1600" dirty="0"/>
              <a:t>;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827929" y="1144488"/>
            <a:ext cx="3197350" cy="181588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pPr defTabSz="180000"/>
            <a:r>
              <a:rPr lang="en-US" altLang="ko-KR" sz="1600" dirty="0"/>
              <a:t>class Sample {</a:t>
            </a:r>
          </a:p>
          <a:p>
            <a:pPr defTabSz="180000"/>
            <a:r>
              <a:rPr lang="en-US" altLang="ko-KR" sz="1600" dirty="0"/>
              <a:t>   ....	</a:t>
            </a:r>
          </a:p>
          <a:p>
            <a:pPr defTabSz="180000"/>
            <a:r>
              <a:rPr lang="en-US" altLang="ko-KR" sz="1600" dirty="0"/>
              <a:t>public:</a:t>
            </a:r>
          </a:p>
          <a:p>
            <a:pPr defTabSz="180000"/>
            <a:r>
              <a:rPr lang="en-US" altLang="ko-KR" sz="1600" dirty="0"/>
              <a:t>	void </a:t>
            </a:r>
            <a:r>
              <a:rPr lang="en-US" altLang="ko-KR" sz="1600" dirty="0" err="1"/>
              <a:t>setA</a:t>
            </a:r>
            <a:r>
              <a:rPr lang="en-US" altLang="ko-KR" sz="1600" dirty="0"/>
              <a:t>(</a:t>
            </a:r>
            <a:r>
              <a:rPr lang="en-US" altLang="ko-KR" sz="1600" dirty="0">
                <a:solidFill>
                  <a:srgbClr val="FF0000"/>
                </a:solidFill>
              </a:rPr>
              <a:t>Sample* this</a:t>
            </a:r>
            <a:r>
              <a:rPr lang="en-US" altLang="ko-KR" sz="1600" dirty="0"/>
              <a:t>, </a:t>
            </a:r>
            <a:r>
              <a:rPr lang="en-US" altLang="ko-KR" sz="1600" dirty="0" err="1"/>
              <a:t>int</a:t>
            </a:r>
            <a:r>
              <a:rPr lang="en-US" altLang="ko-KR" sz="1600" dirty="0"/>
              <a:t> x) {</a:t>
            </a:r>
          </a:p>
          <a:p>
            <a:pPr defTabSz="180000"/>
            <a:r>
              <a:rPr lang="en-US" altLang="ko-KR" sz="1600" dirty="0"/>
              <a:t>		</a:t>
            </a:r>
            <a:r>
              <a:rPr lang="en-US" altLang="ko-KR" sz="1600" dirty="0">
                <a:solidFill>
                  <a:srgbClr val="FF0000"/>
                </a:solidFill>
              </a:rPr>
              <a:t>this</a:t>
            </a:r>
            <a:r>
              <a:rPr lang="en-US" altLang="ko-KR" sz="1600" dirty="0"/>
              <a:t>-&gt;a = x;</a:t>
            </a:r>
          </a:p>
          <a:p>
            <a:pPr defTabSz="180000"/>
            <a:r>
              <a:rPr lang="en-US" altLang="ko-KR" sz="1600" dirty="0"/>
              <a:t>	}</a:t>
            </a:r>
          </a:p>
          <a:p>
            <a:pPr defTabSz="180000"/>
            <a:r>
              <a:rPr lang="en-US" altLang="ko-KR" sz="1600" dirty="0"/>
              <a:t>};</a:t>
            </a:r>
          </a:p>
        </p:txBody>
      </p:sp>
      <p:cxnSp>
        <p:nvCxnSpPr>
          <p:cNvPr id="23" name="직선 화살표 연결선 22"/>
          <p:cNvCxnSpPr>
            <a:stCxn id="12" idx="3"/>
            <a:endCxn id="17" idx="1"/>
          </p:cNvCxnSpPr>
          <p:nvPr/>
        </p:nvCxnSpPr>
        <p:spPr>
          <a:xfrm flipV="1">
            <a:off x="4485311" y="2052430"/>
            <a:ext cx="1342619" cy="696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타원 25"/>
          <p:cNvSpPr/>
          <p:nvPr/>
        </p:nvSpPr>
        <p:spPr>
          <a:xfrm>
            <a:off x="6446701" y="4591832"/>
            <a:ext cx="360040" cy="369332"/>
          </a:xfrm>
          <a:prstGeom prst="ellipse">
            <a:avLst/>
          </a:prstGeom>
          <a:noFill/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27" name="자유형 26"/>
          <p:cNvSpPr/>
          <p:nvPr/>
        </p:nvSpPr>
        <p:spPr>
          <a:xfrm>
            <a:off x="6648967" y="4899977"/>
            <a:ext cx="894945" cy="136483"/>
          </a:xfrm>
          <a:custGeom>
            <a:avLst/>
            <a:gdLst>
              <a:gd name="connsiteX0" fmla="*/ 0 w 894945"/>
              <a:gd name="connsiteY0" fmla="*/ 58366 h 272966"/>
              <a:gd name="connsiteX1" fmla="*/ 359924 w 894945"/>
              <a:gd name="connsiteY1" fmla="*/ 272375 h 272966"/>
              <a:gd name="connsiteX2" fmla="*/ 894945 w 894945"/>
              <a:gd name="connsiteY2" fmla="*/ 0 h 27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94945" h="272966">
                <a:moveTo>
                  <a:pt x="0" y="58366"/>
                </a:moveTo>
                <a:cubicBezTo>
                  <a:pt x="105383" y="170234"/>
                  <a:pt x="210767" y="282103"/>
                  <a:pt x="359924" y="272375"/>
                </a:cubicBezTo>
                <a:cubicBezTo>
                  <a:pt x="509081" y="262647"/>
                  <a:pt x="702013" y="131323"/>
                  <a:pt x="894945" y="0"/>
                </a:cubicBezTo>
              </a:path>
            </a:pathLst>
          </a:custGeom>
          <a:noFill/>
          <a:ln w="1270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36" name="모서리가 둥근 사각형 설명선 35"/>
          <p:cNvSpPr/>
          <p:nvPr/>
        </p:nvSpPr>
        <p:spPr>
          <a:xfrm>
            <a:off x="7543911" y="1216496"/>
            <a:ext cx="1819766" cy="408672"/>
          </a:xfrm>
          <a:prstGeom prst="wedgeRoundRectCallout">
            <a:avLst>
              <a:gd name="adj1" fmla="val -29182"/>
              <a:gd name="adj2" fmla="val 13368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this</a:t>
            </a:r>
            <a:r>
              <a:rPr lang="ko-KR" altLang="en-US" sz="1000" dirty="0">
                <a:solidFill>
                  <a:schemeClr val="tx1"/>
                </a:solidFill>
              </a:rPr>
              <a:t>는 컴파일러에 의해 묵시적으로 삽입된 매개 변수</a:t>
            </a:r>
          </a:p>
        </p:txBody>
      </p:sp>
      <p:sp>
        <p:nvSpPr>
          <p:cNvPr id="38" name="모서리가 둥근 사각형 설명선 37"/>
          <p:cNvSpPr/>
          <p:nvPr/>
        </p:nvSpPr>
        <p:spPr>
          <a:xfrm>
            <a:off x="7205743" y="4036736"/>
            <a:ext cx="1603512" cy="471664"/>
          </a:xfrm>
          <a:prstGeom prst="wedgeRoundRectCallout">
            <a:avLst>
              <a:gd name="adj1" fmla="val -35269"/>
              <a:gd name="adj2" fmla="val 8829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err="1">
                <a:solidFill>
                  <a:schemeClr val="tx1"/>
                </a:solidFill>
              </a:rPr>
              <a:t>ob</a:t>
            </a:r>
            <a:r>
              <a:rPr lang="ko-KR" altLang="en-US" sz="1000" dirty="0">
                <a:solidFill>
                  <a:schemeClr val="tx1"/>
                </a:solidFill>
              </a:rPr>
              <a:t>의 주소가 </a:t>
            </a:r>
            <a:r>
              <a:rPr lang="en-US" altLang="ko-KR" sz="1000" dirty="0">
                <a:solidFill>
                  <a:schemeClr val="tx1"/>
                </a:solidFill>
              </a:rPr>
              <a:t>this </a:t>
            </a:r>
            <a:r>
              <a:rPr lang="ko-KR" altLang="en-US" sz="1000" dirty="0">
                <a:solidFill>
                  <a:schemeClr val="tx1"/>
                </a:solidFill>
              </a:rPr>
              <a:t>매개변수에 전달됨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2328536" y="3088705"/>
            <a:ext cx="23695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(a) </a:t>
            </a:r>
            <a:r>
              <a:rPr lang="ko-KR" altLang="en-US" sz="1400" dirty="0"/>
              <a:t>개발자가 작성한 클래스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6029078" y="3088705"/>
            <a:ext cx="29851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/>
              <a:t>(b) </a:t>
            </a:r>
            <a:r>
              <a:rPr lang="ko-KR" altLang="en-US" sz="1400" dirty="0"/>
              <a:t>컴파일러에 의해 변환된 클래스</a:t>
            </a:r>
          </a:p>
        </p:txBody>
      </p:sp>
      <p:sp>
        <p:nvSpPr>
          <p:cNvPr id="3" name="자유형 2"/>
          <p:cNvSpPr/>
          <p:nvPr/>
        </p:nvSpPr>
        <p:spPr>
          <a:xfrm>
            <a:off x="6543335" y="2177549"/>
            <a:ext cx="1473832" cy="304181"/>
          </a:xfrm>
          <a:custGeom>
            <a:avLst/>
            <a:gdLst>
              <a:gd name="connsiteX0" fmla="*/ 0 w 1474237"/>
              <a:gd name="connsiteY0" fmla="*/ 214604 h 309346"/>
              <a:gd name="connsiteX1" fmla="*/ 1054360 w 1474237"/>
              <a:gd name="connsiteY1" fmla="*/ 298580 h 309346"/>
              <a:gd name="connsiteX2" fmla="*/ 1474237 w 1474237"/>
              <a:gd name="connsiteY2" fmla="*/ 0 h 309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74237" h="309346">
                <a:moveTo>
                  <a:pt x="0" y="214604"/>
                </a:moveTo>
                <a:cubicBezTo>
                  <a:pt x="404327" y="274475"/>
                  <a:pt x="808654" y="334347"/>
                  <a:pt x="1054360" y="298580"/>
                </a:cubicBezTo>
                <a:cubicBezTo>
                  <a:pt x="1300066" y="262813"/>
                  <a:pt x="1387151" y="131406"/>
                  <a:pt x="1474237" y="0"/>
                </a:cubicBezTo>
              </a:path>
            </a:pathLst>
          </a:custGeom>
          <a:noFill/>
          <a:ln w="12700">
            <a:solidFill>
              <a:srgbClr val="00B050"/>
            </a:solidFill>
            <a:prstDash val="solid"/>
            <a:headEnd type="triangl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7009055" y="1936576"/>
            <a:ext cx="1224136" cy="24097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3791744" y="5301208"/>
            <a:ext cx="38058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/>
              <a:t>(c) </a:t>
            </a:r>
            <a:r>
              <a:rPr lang="ko-KR" altLang="en-US" sz="1400" dirty="0"/>
              <a:t>객체의 멤버 함수를 호출하는 코드의 변환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4636864" y="2081619"/>
            <a:ext cx="112723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/>
              <a:t>컴파일러에 의해</a:t>
            </a:r>
            <a:endParaRPr lang="en-US" altLang="ko-KR" sz="1000" dirty="0"/>
          </a:p>
          <a:p>
            <a:r>
              <a:rPr lang="ko-KR" altLang="en-US" sz="1000" dirty="0"/>
              <a:t>변환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4442321" y="4519139"/>
            <a:ext cx="14285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/>
              <a:t>컴파일러에 의해 변환</a:t>
            </a:r>
          </a:p>
        </p:txBody>
      </p:sp>
    </p:spTree>
    <p:extLst>
      <p:ext uri="{BB962C8B-B14F-4D97-AF65-F5344CB8AC3E}">
        <p14:creationId xmlns:p14="http://schemas.microsoft.com/office/powerpoint/2010/main" val="74827091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가을">
  <a:themeElements>
    <a:clrScheme name="가을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가을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>
    <a:spDef>
      <a:spPr>
        <a:ln>
          <a:headEnd type="oval" w="med" len="med"/>
          <a:tailEnd type="triangle" w="med" len="med"/>
        </a:ln>
      </a:spPr>
      <a:bodyPr rtlCol="0" anchor="ctr"/>
      <a:lstStyle>
        <a:defPPr algn="ctr">
          <a:defRPr/>
        </a:defPPr>
      </a:lstStyle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7983</TotalTime>
  <Words>7271</Words>
  <Application>Microsoft Office PowerPoint</Application>
  <PresentationFormat>와이드스크린</PresentationFormat>
  <Paragraphs>1320</Paragraphs>
  <Slides>57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57</vt:i4>
      </vt:variant>
    </vt:vector>
  </HeadingPairs>
  <TitlesOfParts>
    <vt:vector size="69" baseType="lpstr">
      <vt:lpstr>HY헤드라인M</vt:lpstr>
      <vt:lpstr>굴림</vt:lpstr>
      <vt:lpstr>돋움체</vt:lpstr>
      <vt:lpstr>맑은 고딕</vt:lpstr>
      <vt:lpstr>함초롬바탕</vt:lpstr>
      <vt:lpstr>휴먼편지체</vt:lpstr>
      <vt:lpstr>Arial</vt:lpstr>
      <vt:lpstr>Cambria</vt:lpstr>
      <vt:lpstr>Sabon Next LT</vt:lpstr>
      <vt:lpstr>Wingdings</vt:lpstr>
      <vt:lpstr>Wingdings 2</vt:lpstr>
      <vt:lpstr>가을</vt:lpstr>
      <vt:lpstr>PowerPoint 프레젠테이션</vt:lpstr>
      <vt:lpstr>4강</vt:lpstr>
      <vt:lpstr>3장 실습 문제</vt:lpstr>
      <vt:lpstr>PowerPoint 프레젠테이션</vt:lpstr>
      <vt:lpstr>this 포인터</vt:lpstr>
      <vt:lpstr>this와 객체 </vt:lpstr>
      <vt:lpstr>this가 필요한 경우</vt:lpstr>
      <vt:lpstr>this의 제약 사항</vt:lpstr>
      <vt:lpstr>this 포인터의 실체 – 컴파일러에서 처리</vt:lpstr>
      <vt:lpstr>string 클래스를 이용한 문자열</vt:lpstr>
      <vt:lpstr>string 객체 생성 및 입출력</vt:lpstr>
      <vt:lpstr>string 객체의 동적 생성</vt:lpstr>
      <vt:lpstr>예제 4–11 string 클래스를 이용한 문자열 생성 및 출력</vt:lpstr>
      <vt:lpstr>예제 4-12 string 배열 선언과 문자열 키 입력 응용</vt:lpstr>
      <vt:lpstr>예제 4-13 문자열을 입력 받고 회전시키기</vt:lpstr>
      <vt:lpstr>예제 4-14 문자열 처리 응용 - 덧셈 문자열을 입력 받아 덧셈 실행</vt:lpstr>
      <vt:lpstr>예제 4-15 문자열 find 및 replace</vt:lpstr>
      <vt:lpstr>예제 4-15 실행 결과</vt:lpstr>
      <vt:lpstr>OpenChallenge 4</vt:lpstr>
      <vt:lpstr>PowerPoint 프레젠테이션</vt:lpstr>
      <vt:lpstr>PowerPoint 프레젠테이션</vt:lpstr>
      <vt:lpstr>PowerPoint 프레젠테이션</vt:lpstr>
      <vt:lpstr>연습문제 &amp; 실습문제 풀이</vt:lpstr>
      <vt:lpstr>4주차 과제</vt:lpstr>
      <vt:lpstr>함수의 인자 전달 방식 리뷰</vt:lpstr>
      <vt:lpstr>값에 의한 호출과 주소에 의한 호출</vt:lpstr>
      <vt:lpstr>PowerPoint 프레젠테이션</vt:lpstr>
      <vt:lpstr>‘값에 의한 호출’로 객체 전달</vt:lpstr>
      <vt:lpstr>PowerPoint 프레젠테이션</vt:lpstr>
      <vt:lpstr>예제 5-1 ‘값에 의한 호출’시 매개 변수의 생성자 실행되지 않음 </vt:lpstr>
      <vt:lpstr>‘값에 의한 호출’시에 생성자와 소멸자의 비대칭 실행</vt:lpstr>
      <vt:lpstr>함수에 객체 전달 – ‘주소에 의한 호출’로</vt:lpstr>
      <vt:lpstr>PowerPoint 프레젠테이션</vt:lpstr>
      <vt:lpstr>객체 치환 및 객체 리턴</vt:lpstr>
      <vt:lpstr>예제 5–3 객체 리턴</vt:lpstr>
      <vt:lpstr>참조란?</vt:lpstr>
      <vt:lpstr>참조 변수</vt:lpstr>
      <vt:lpstr>참조 변수 선언 및 사용 사례</vt:lpstr>
      <vt:lpstr>예제 5–3 기본 타입 변수에 대한 참조</vt:lpstr>
      <vt:lpstr>예제 5–4 객체에 대한 참조</vt:lpstr>
      <vt:lpstr>참조에 의한 호출</vt:lpstr>
      <vt:lpstr>참조에 의한 호출 사례</vt:lpstr>
      <vt:lpstr>참조 매개변수가 필요한 사례</vt:lpstr>
      <vt:lpstr>예제 5-5 참조 매개 변수로 평균 리턴하기</vt:lpstr>
      <vt:lpstr>예제 5–6 참조에 의한 호출로 Circle 객체에 참조 전달</vt:lpstr>
      <vt:lpstr>예제 5–7(실습) 참조 매개 변수를 가진 함수 만들기 연습</vt:lpstr>
      <vt:lpstr>참조 리턴</vt:lpstr>
      <vt:lpstr>값을 리턴하는 함수 vs. 참조를 리턴하는 함수</vt:lpstr>
      <vt:lpstr>예제 5–8 간단한 참조 리턴 사례</vt:lpstr>
      <vt:lpstr>리턴 사례</vt:lpstr>
      <vt:lpstr>Check Time</vt:lpstr>
      <vt:lpstr>Check Time</vt:lpstr>
      <vt:lpstr>C++에서 얕은 복사와 깊은 복사</vt:lpstr>
      <vt:lpstr>C++에서 객체의 복사</vt:lpstr>
      <vt:lpstr>복사 생성자</vt:lpstr>
      <vt:lpstr>복사 생성 과정</vt:lpstr>
      <vt:lpstr>예제 5–9 Circle의 복사 생성자와 객체 복사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Kitae</dc:creator>
  <cp:lastModifiedBy>전 혜경</cp:lastModifiedBy>
  <cp:revision>159</cp:revision>
  <cp:lastPrinted>2013-07-12T10:01:15Z</cp:lastPrinted>
  <dcterms:created xsi:type="dcterms:W3CDTF">2011-08-27T14:53:28Z</dcterms:created>
  <dcterms:modified xsi:type="dcterms:W3CDTF">2022-09-25T15:32:29Z</dcterms:modified>
</cp:coreProperties>
</file>